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0" r:id="rId1"/>
  </p:sldMasterIdLst>
  <p:sldIdLst>
    <p:sldId id="256" r:id="rId2"/>
    <p:sldId id="257" r:id="rId3"/>
    <p:sldId id="290" r:id="rId4"/>
    <p:sldId id="314" r:id="rId5"/>
    <p:sldId id="327" r:id="rId6"/>
    <p:sldId id="326" r:id="rId7"/>
    <p:sldId id="289" r:id="rId8"/>
    <p:sldId id="307" r:id="rId9"/>
    <p:sldId id="259" r:id="rId10"/>
    <p:sldId id="286" r:id="rId11"/>
    <p:sldId id="260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280" r:id="rId23"/>
    <p:sldId id="298" r:id="rId24"/>
    <p:sldId id="328" r:id="rId25"/>
    <p:sldId id="329" r:id="rId26"/>
    <p:sldId id="330" r:id="rId27"/>
    <p:sldId id="312" r:id="rId28"/>
    <p:sldId id="28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843F489-159B-405D-816F-D801B476C5FD}">
          <p14:sldIdLst>
            <p14:sldId id="256"/>
            <p14:sldId id="257"/>
            <p14:sldId id="290"/>
            <p14:sldId id="314"/>
            <p14:sldId id="327"/>
            <p14:sldId id="326"/>
            <p14:sldId id="289"/>
            <p14:sldId id="307"/>
            <p14:sldId id="259"/>
            <p14:sldId id="286"/>
            <p14:sldId id="260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  <p14:section name="Section sans titre" id="{A569D2DF-2B8B-4A77-82D2-A667B60F2C3D}">
          <p14:sldIdLst>
            <p14:sldId id="280"/>
            <p14:sldId id="298"/>
            <p14:sldId id="328"/>
            <p14:sldId id="329"/>
            <p14:sldId id="330"/>
            <p14:sldId id="31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AD1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1338" autoAdjust="0"/>
  </p:normalViewPr>
  <p:slideViewPr>
    <p:cSldViewPr>
      <p:cViewPr varScale="1">
        <p:scale>
          <a:sx n="96" d="100"/>
          <a:sy n="96" d="100"/>
        </p:scale>
        <p:origin x="12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51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31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56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53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6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9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4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9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32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1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0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7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5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7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41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50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28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FDE87-CACD-4CB5-9CF2-2D4E3E85BF5E}" type="datetimeFigureOut">
              <a:rPr lang="fr-FR" smtClean="0"/>
              <a:pPr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0EB2-0048-47E5-844A-28136DAC5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57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  <p:sldLayoutId id="2147484733" r:id="rId13"/>
    <p:sldLayoutId id="2147484734" r:id="rId14"/>
    <p:sldLayoutId id="2147484735" r:id="rId15"/>
    <p:sldLayoutId id="2147484736" r:id="rId16"/>
    <p:sldLayoutId id="2147484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u="sng" dirty="0" smtClean="0"/>
              <a:t>                     L’Envol</a:t>
            </a:r>
            <a:endParaRPr lang="fr-FR" sz="60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75856" y="2636912"/>
            <a:ext cx="5112568" cy="3024336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2500" b="1" dirty="0" smtClean="0"/>
              <a:t>Exercice sept 2019- août 2020</a:t>
            </a:r>
          </a:p>
          <a:p>
            <a:r>
              <a:rPr lang="fr-FR" sz="2500" b="1" dirty="0" smtClean="0">
                <a:solidFill>
                  <a:srgbClr val="FFFF00"/>
                </a:solidFill>
              </a:rPr>
              <a:t>AG du 11/09/2020</a:t>
            </a:r>
            <a:endParaRPr lang="fr-FR" sz="2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55380" cy="1400530"/>
          </a:xfrm>
        </p:spPr>
        <p:txBody>
          <a:bodyPr>
            <a:normAutofit/>
          </a:bodyPr>
          <a:lstStyle/>
          <a:p>
            <a:r>
              <a:rPr lang="fr-FR" b="1" dirty="0" smtClean="0"/>
              <a:t>ELASTIK-GYM: </a:t>
            </a:r>
            <a:r>
              <a:rPr lang="fr-FR" sz="2000" dirty="0" smtClean="0"/>
              <a:t>fin d’année </a:t>
            </a:r>
            <a:r>
              <a:rPr lang="fr-FR" sz="2000" dirty="0"/>
              <a:t> </a:t>
            </a:r>
            <a:r>
              <a:rPr lang="fr-FR" sz="2000" dirty="0" smtClean="0"/>
              <a:t>Mouillée et voiture d’Alain « inondée »</a:t>
            </a: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636912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EVASION</a:t>
            </a:r>
            <a:r>
              <a:rPr lang="fr-FR" dirty="0" smtClean="0"/>
              <a:t> </a:t>
            </a:r>
            <a:r>
              <a:rPr lang="fr-FR" sz="2400" dirty="0" smtClean="0"/>
              <a:t>de 5 à 86 ans:</a:t>
            </a:r>
            <a:r>
              <a:rPr lang="fr-FR" dirty="0" smtClean="0"/>
              <a:t> </a:t>
            </a:r>
            <a:r>
              <a:rPr lang="fr-FR" sz="2000" dirty="0" smtClean="0"/>
              <a:t>36 adhérents!!</a:t>
            </a:r>
            <a:br>
              <a:rPr lang="fr-FR" sz="2000" dirty="0" smtClean="0"/>
            </a:br>
            <a:r>
              <a:rPr lang="fr-FR" sz="2000" dirty="0" smtClean="0"/>
              <a:t>Une année pleine d’espoir mais tronquée!!</a:t>
            </a:r>
            <a:endParaRPr lang="fr-FR" sz="2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4731" y="2132856"/>
            <a:ext cx="7955280" cy="406908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err="1" smtClean="0">
                <a:solidFill>
                  <a:srgbClr val="FFC000"/>
                </a:solidFill>
              </a:rPr>
              <a:t>Oct</a:t>
            </a:r>
            <a:r>
              <a:rPr lang="fr-FR" sz="2400" dirty="0" smtClean="0">
                <a:solidFill>
                  <a:srgbClr val="FFC000"/>
                </a:solidFill>
              </a:rPr>
              <a:t> 2019</a:t>
            </a:r>
            <a:r>
              <a:rPr lang="fr-FR" sz="2400" dirty="0" smtClean="0"/>
              <a:t>: « 2 copains d’abord! » dans la </a:t>
            </a:r>
            <a:r>
              <a:rPr lang="fr-FR" dirty="0" err="1"/>
              <a:t>C</a:t>
            </a:r>
            <a:r>
              <a:rPr lang="fr-FR" sz="2400" dirty="0" err="1" smtClean="0"/>
              <a:t>av</a:t>
            </a:r>
            <a:r>
              <a:rPr lang="fr-FR" sz="2400" dirty="0" smtClean="0"/>
              <a:t> à René </a:t>
            </a:r>
          </a:p>
          <a:p>
            <a:r>
              <a:rPr lang="fr-FR" sz="2400" dirty="0" err="1" smtClean="0">
                <a:solidFill>
                  <a:srgbClr val="FFC000"/>
                </a:solidFill>
              </a:rPr>
              <a:t>Nov</a:t>
            </a:r>
            <a:r>
              <a:rPr lang="fr-FR" sz="2400" dirty="0" smtClean="0">
                <a:solidFill>
                  <a:srgbClr val="FFC000"/>
                </a:solidFill>
              </a:rPr>
              <a:t>: </a:t>
            </a:r>
            <a:r>
              <a:rPr lang="fr-FR" sz="2400" dirty="0" smtClean="0"/>
              <a:t>« Louis XIV, inspiré par Machiavel! » Gérard </a:t>
            </a:r>
            <a:r>
              <a:rPr lang="fr-FR" sz="2400" dirty="0" err="1" smtClean="0"/>
              <a:t>Bézy</a:t>
            </a:r>
            <a:endParaRPr lang="fr-FR" sz="2400" dirty="0" smtClean="0"/>
          </a:p>
          <a:p>
            <a:r>
              <a:rPr lang="fr-FR" sz="2400" dirty="0" smtClean="0">
                <a:solidFill>
                  <a:srgbClr val="FFC000"/>
                </a:solidFill>
              </a:rPr>
              <a:t>Déc: </a:t>
            </a:r>
            <a:r>
              <a:rPr lang="fr-FR" sz="2400" dirty="0" smtClean="0"/>
              <a:t>Téléthon </a:t>
            </a:r>
            <a:r>
              <a:rPr lang="fr-FR" sz="2400" dirty="0" smtClean="0">
                <a:solidFill>
                  <a:srgbClr val="FFC000"/>
                </a:solidFill>
              </a:rPr>
              <a:t>et </a:t>
            </a:r>
            <a:r>
              <a:rPr lang="fr-FR" sz="2400" dirty="0" smtClean="0"/>
              <a:t>Décoration du Candi à Noël</a:t>
            </a:r>
          </a:p>
          <a:p>
            <a:r>
              <a:rPr lang="fr-FR" sz="2400" dirty="0" err="1" smtClean="0">
                <a:solidFill>
                  <a:srgbClr val="FFC000"/>
                </a:solidFill>
              </a:rPr>
              <a:t>Janv</a:t>
            </a:r>
            <a:r>
              <a:rPr lang="fr-FR" sz="2400" dirty="0" smtClean="0">
                <a:solidFill>
                  <a:srgbClr val="FFC000"/>
                </a:solidFill>
              </a:rPr>
              <a:t> 2019: </a:t>
            </a:r>
            <a:r>
              <a:rPr lang="fr-FR" dirty="0"/>
              <a:t>6</a:t>
            </a:r>
            <a:r>
              <a:rPr lang="fr-FR" sz="2400" dirty="0" smtClean="0"/>
              <a:t>èmes </a:t>
            </a:r>
            <a:r>
              <a:rPr lang="fr-FR" sz="2400" dirty="0" err="1" smtClean="0"/>
              <a:t>Evasionades</a:t>
            </a:r>
            <a:r>
              <a:rPr lang="fr-FR" sz="2400" dirty="0" smtClean="0"/>
              <a:t> ou </a:t>
            </a:r>
            <a:r>
              <a:rPr lang="fr-FR" sz="2400" dirty="0" err="1" smtClean="0"/>
              <a:t>Intervill</a:t>
            </a:r>
            <a:r>
              <a:rPr lang="fr-FR" sz="2400" dirty="0" smtClean="0"/>
              <a:t>…</a:t>
            </a:r>
            <a:r>
              <a:rPr lang="fr-FR" sz="2400" dirty="0" err="1" smtClean="0"/>
              <a:t>ades</a:t>
            </a:r>
            <a:r>
              <a:rPr lang="fr-FR" sz="2400" dirty="0" smtClean="0"/>
              <a:t> à St E</a:t>
            </a:r>
          </a:p>
          <a:p>
            <a:r>
              <a:rPr lang="fr-FR" sz="2400" dirty="0" err="1" smtClean="0">
                <a:solidFill>
                  <a:srgbClr val="FFC000"/>
                </a:solidFill>
              </a:rPr>
              <a:t>Fév</a:t>
            </a:r>
            <a:r>
              <a:rPr lang="fr-FR" sz="2400" dirty="0" smtClean="0">
                <a:solidFill>
                  <a:srgbClr val="FFC000"/>
                </a:solidFill>
              </a:rPr>
              <a:t>: </a:t>
            </a:r>
            <a:r>
              <a:rPr lang="fr-FR" sz="2400" dirty="0" smtClean="0"/>
              <a:t>Visite du CERN</a:t>
            </a:r>
            <a:endParaRPr lang="fr-FR" sz="2400" dirty="0" smtClean="0">
              <a:solidFill>
                <a:srgbClr val="FFC000"/>
              </a:solidFill>
            </a:endParaRPr>
          </a:p>
          <a:p>
            <a:r>
              <a:rPr lang="fr-FR" sz="2400" dirty="0" smtClean="0">
                <a:solidFill>
                  <a:srgbClr val="FFC000"/>
                </a:solidFill>
              </a:rPr>
              <a:t>Mars</a:t>
            </a:r>
            <a:r>
              <a:rPr lang="fr-FR" sz="2400" dirty="0">
                <a:solidFill>
                  <a:srgbClr val="FFC000"/>
                </a:solidFill>
              </a:rPr>
              <a:t>: </a:t>
            </a:r>
            <a:r>
              <a:rPr lang="fr-FR" sz="2400" dirty="0"/>
              <a:t>Cours de cuisine et dégustation à la </a:t>
            </a:r>
            <a:r>
              <a:rPr lang="fr-FR" sz="2400" dirty="0" smtClean="0"/>
              <a:t>Trattoria/ </a:t>
            </a:r>
            <a:r>
              <a:rPr lang="fr-FR" sz="2400" dirty="0" err="1" smtClean="0"/>
              <a:t>Pulcinella</a:t>
            </a:r>
            <a:r>
              <a:rPr lang="fr-FR" sz="2400" dirty="0" smtClean="0"/>
              <a:t>.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♥♥♥</a:t>
            </a:r>
            <a:endParaRPr lang="fr-FR" sz="2400" dirty="0" smtClean="0"/>
          </a:p>
          <a:p>
            <a:r>
              <a:rPr lang="fr-FR" sz="2400" dirty="0" smtClean="0">
                <a:solidFill>
                  <a:srgbClr val="FFC000"/>
                </a:solidFill>
              </a:rPr>
              <a:t>Avril-</a:t>
            </a:r>
            <a:r>
              <a:rPr lang="fr-FR" dirty="0" smtClean="0">
                <a:solidFill>
                  <a:srgbClr val="FFC000"/>
                </a:solidFill>
              </a:rPr>
              <a:t>Mai-Juin: </a:t>
            </a:r>
            <a:r>
              <a:rPr lang="fr-FR" dirty="0" smtClean="0"/>
              <a:t>…………..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748388" cy="147857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Musique:</a:t>
            </a:r>
            <a:br>
              <a:rPr lang="fr-FR" sz="2400" dirty="0" smtClean="0"/>
            </a:br>
            <a:r>
              <a:rPr lang="fr-FR" sz="2400" dirty="0" smtClean="0"/>
              <a:t>« 2 copains d’abord »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14000"/>
            <a:ext cx="5312568" cy="354171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08" y="404664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Histoire:Louis</a:t>
            </a:r>
            <a:r>
              <a:rPr lang="fr-FR" dirty="0" smtClean="0"/>
              <a:t> XIV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96" y="2249733"/>
            <a:ext cx="5311833" cy="3541222"/>
          </a:xfrm>
        </p:spPr>
      </p:pic>
    </p:spTree>
    <p:extLst>
      <p:ext uri="{BB962C8B-B14F-4D97-AF65-F5344CB8AC3E}">
        <p14:creationId xmlns:p14="http://schemas.microsoft.com/office/powerpoint/2010/main" val="32664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Solidarité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" y="3429000"/>
            <a:ext cx="4722282" cy="354171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968552" cy="36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Jeux, décoration et Joyeux noël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29" y="2071515"/>
            <a:ext cx="3541713" cy="265628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40968"/>
            <a:ext cx="2590868" cy="33123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68241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6emes </a:t>
            </a:r>
            <a:r>
              <a:rPr lang="fr-FR" sz="2400" dirty="0" err="1" smtClean="0"/>
              <a:t>Evasionades</a:t>
            </a:r>
            <a:r>
              <a:rPr lang="fr-FR" sz="2400" dirty="0" smtClean="0"/>
              <a:t>: </a:t>
            </a:r>
            <a:br>
              <a:rPr lang="fr-FR" sz="2400" dirty="0" smtClean="0"/>
            </a:br>
            <a:r>
              <a:rPr lang="fr-FR" sz="2000" dirty="0" smtClean="0"/>
              <a:t>l’esprit de Guy Lux!!!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271049" cy="288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89" y="368710"/>
            <a:ext cx="4130912" cy="32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CERN, magique</a:t>
            </a:r>
            <a:r>
              <a:rPr lang="fr-FR" sz="2000" dirty="0" smtClean="0"/>
              <a:t>!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77094"/>
            <a:ext cx="5312568" cy="354171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11" y="404664"/>
            <a:ext cx="39964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CERN, suite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416"/>
            <a:ext cx="5312568" cy="354171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5936" y="116632"/>
            <a:ext cx="47525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L’Italie, à Bourg, c’est cool et … inespéré!</a:t>
            </a:r>
            <a:endParaRPr lang="fr-FR" sz="18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85380"/>
            <a:ext cx="3901440" cy="259994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3030" y="764704"/>
            <a:ext cx="6377940" cy="1293028"/>
          </a:xfrm>
        </p:spPr>
        <p:txBody>
          <a:bodyPr/>
          <a:lstStyle/>
          <a:p>
            <a:r>
              <a:rPr lang="fr-FR" b="1" dirty="0" smtClean="0"/>
              <a:t>Ordre du Jour</a:t>
            </a:r>
            <a:endParaRPr lang="fr-FR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7525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2500" b="1" dirty="0" smtClean="0"/>
              <a:t>       1) Introduction</a:t>
            </a:r>
            <a:r>
              <a:rPr lang="fr-FR" sz="2500" b="1" dirty="0"/>
              <a:t> </a:t>
            </a:r>
            <a:r>
              <a:rPr lang="fr-FR" sz="2500" b="1" dirty="0" smtClean="0"/>
              <a:t>(MC)</a:t>
            </a:r>
          </a:p>
          <a:p>
            <a:pPr>
              <a:buNone/>
            </a:pPr>
            <a:r>
              <a:rPr lang="fr-FR" sz="2500" b="1" dirty="0" smtClean="0"/>
              <a:t>       2) Bilan moral et financier  (CG)</a:t>
            </a:r>
          </a:p>
          <a:p>
            <a:pPr>
              <a:buNone/>
            </a:pPr>
            <a:r>
              <a:rPr lang="fr-FR" sz="2500" b="1" dirty="0"/>
              <a:t> </a:t>
            </a:r>
            <a:r>
              <a:rPr lang="fr-FR" sz="2500" b="1" dirty="0" smtClean="0"/>
              <a:t>      3) Les activités/bilan : </a:t>
            </a:r>
          </a:p>
          <a:p>
            <a:pPr>
              <a:buNone/>
            </a:pPr>
            <a:r>
              <a:rPr lang="fr-FR" sz="2500" b="1" dirty="0"/>
              <a:t> </a:t>
            </a:r>
            <a:r>
              <a:rPr lang="fr-FR" sz="2500" b="1" dirty="0" smtClean="0"/>
              <a:t>           -- </a:t>
            </a:r>
            <a:r>
              <a:rPr lang="fr-FR" sz="2500" b="1" dirty="0" err="1" smtClean="0"/>
              <a:t>Chantenotes</a:t>
            </a:r>
            <a:r>
              <a:rPr lang="fr-FR" sz="2500" b="1" dirty="0" smtClean="0"/>
              <a:t>: décision prise par Alain début </a:t>
            </a:r>
            <a:r>
              <a:rPr lang="fr-FR" sz="2500" b="1" dirty="0" err="1" smtClean="0"/>
              <a:t>oct</a:t>
            </a:r>
            <a:r>
              <a:rPr lang="fr-FR" sz="2500" b="1" dirty="0" smtClean="0"/>
              <a:t> 2019, d’arrêter, pas assez de monde</a:t>
            </a:r>
            <a:endParaRPr lang="fr-FR" sz="2500" b="1" dirty="0"/>
          </a:p>
          <a:p>
            <a:pPr>
              <a:buNone/>
            </a:pPr>
            <a:r>
              <a:rPr lang="fr-FR" sz="2500" b="1" dirty="0" smtClean="0">
                <a:solidFill>
                  <a:srgbClr val="0070C0"/>
                </a:solidFill>
              </a:rPr>
              <a:t>            --</a:t>
            </a:r>
            <a:r>
              <a:rPr lang="fr-FR" sz="2500" b="1" dirty="0">
                <a:solidFill>
                  <a:srgbClr val="0070C0"/>
                </a:solidFill>
              </a:rPr>
              <a:t>Le </a:t>
            </a:r>
            <a:r>
              <a:rPr lang="fr-FR" sz="2500" b="1" dirty="0" smtClean="0">
                <a:solidFill>
                  <a:srgbClr val="0070C0"/>
                </a:solidFill>
              </a:rPr>
              <a:t>Club (MT)</a:t>
            </a:r>
          </a:p>
          <a:p>
            <a:pPr>
              <a:buNone/>
            </a:pPr>
            <a:r>
              <a:rPr lang="fr-FR" sz="2500" b="1" dirty="0">
                <a:solidFill>
                  <a:srgbClr val="0070C0"/>
                </a:solidFill>
              </a:rPr>
              <a:t> </a:t>
            </a:r>
            <a:r>
              <a:rPr lang="fr-FR" sz="2500" b="1" dirty="0" smtClean="0">
                <a:solidFill>
                  <a:srgbClr val="0070C0"/>
                </a:solidFill>
              </a:rPr>
              <a:t>          </a:t>
            </a:r>
            <a:r>
              <a:rPr lang="fr-FR" sz="2500" b="1" dirty="0" smtClean="0"/>
              <a:t> </a:t>
            </a:r>
            <a:r>
              <a:rPr lang="fr-FR" sz="2500" b="1" dirty="0">
                <a:solidFill>
                  <a:srgbClr val="009900"/>
                </a:solidFill>
              </a:rPr>
              <a:t>--</a:t>
            </a:r>
            <a:r>
              <a:rPr lang="fr-FR" sz="2500" b="1" dirty="0" err="1" smtClean="0">
                <a:solidFill>
                  <a:srgbClr val="009900"/>
                </a:solidFill>
              </a:rPr>
              <a:t>Elastik’Gym</a:t>
            </a:r>
            <a:r>
              <a:rPr lang="fr-FR" sz="2500" b="1" dirty="0" smtClean="0">
                <a:solidFill>
                  <a:srgbClr val="009900"/>
                </a:solidFill>
              </a:rPr>
              <a:t> (PG)</a:t>
            </a:r>
            <a:endParaRPr lang="fr-FR" sz="2500" b="1" dirty="0">
              <a:solidFill>
                <a:srgbClr val="009900"/>
              </a:solidFill>
            </a:endParaRPr>
          </a:p>
          <a:p>
            <a:pPr>
              <a:buNone/>
            </a:pPr>
            <a:r>
              <a:rPr lang="fr-FR" sz="2500" b="1" dirty="0"/>
              <a:t>            </a:t>
            </a:r>
            <a:r>
              <a:rPr lang="fr-FR" sz="2500" b="1" dirty="0">
                <a:solidFill>
                  <a:srgbClr val="FFC000"/>
                </a:solidFill>
              </a:rPr>
              <a:t>--</a:t>
            </a:r>
            <a:r>
              <a:rPr lang="fr-FR" sz="2500" b="1" dirty="0" smtClean="0">
                <a:solidFill>
                  <a:srgbClr val="FFC000"/>
                </a:solidFill>
              </a:rPr>
              <a:t>Evasion (MC)</a:t>
            </a:r>
          </a:p>
          <a:p>
            <a:pPr>
              <a:buNone/>
            </a:pPr>
            <a:r>
              <a:rPr lang="fr-FR" sz="2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</a:t>
            </a:r>
            <a:r>
              <a:rPr lang="fr-FR" sz="2500" b="1" dirty="0" smtClean="0">
                <a:solidFill>
                  <a:srgbClr val="C00000"/>
                </a:solidFill>
              </a:rPr>
              <a:t>--les imprévus</a:t>
            </a:r>
          </a:p>
          <a:p>
            <a:pPr>
              <a:buNone/>
            </a:pPr>
            <a:r>
              <a:rPr lang="fr-FR" sz="2500" b="1" dirty="0">
                <a:solidFill>
                  <a:srgbClr val="FFC000"/>
                </a:solidFill>
              </a:rPr>
              <a:t> </a:t>
            </a:r>
            <a:r>
              <a:rPr lang="fr-FR" sz="2500" b="1" dirty="0" smtClean="0">
                <a:solidFill>
                  <a:srgbClr val="FFC000"/>
                </a:solidFill>
              </a:rPr>
              <a:t>           </a:t>
            </a:r>
            <a:r>
              <a:rPr lang="fr-FR" sz="2500" b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endParaRPr lang="fr-FR" sz="2500" b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fr-FR" sz="2500" b="1" dirty="0" smtClean="0"/>
              <a:t>      4)Le nouvel exercice 2020-2021: quelques prévisions et…</a:t>
            </a:r>
            <a:endParaRPr lang="fr-FR" sz="2500" b="1" dirty="0"/>
          </a:p>
          <a:p>
            <a:pPr>
              <a:buNone/>
            </a:pPr>
            <a:r>
              <a:rPr lang="fr-FR" sz="2500" b="1" dirty="0" smtClean="0"/>
              <a:t>             --Approbation du bureau, CA</a:t>
            </a:r>
          </a:p>
          <a:p>
            <a:pPr>
              <a:buNone/>
            </a:pPr>
            <a:r>
              <a:rPr lang="fr-FR" sz="2500" b="1" dirty="0" smtClean="0"/>
              <a:t>             --Appel à candidatures CA, bureau</a:t>
            </a:r>
          </a:p>
          <a:p>
            <a:pPr>
              <a:buNone/>
            </a:pPr>
            <a:endParaRPr lang="fr-FR" sz="2500" b="1" dirty="0" smtClean="0"/>
          </a:p>
          <a:p>
            <a:pPr>
              <a:buNone/>
            </a:pPr>
            <a:r>
              <a:rPr lang="fr-FR" sz="2500" b="1" dirty="0"/>
              <a:t> </a:t>
            </a:r>
            <a:r>
              <a:rPr lang="fr-FR" sz="2500" b="1" dirty="0" smtClean="0"/>
              <a:t>      5) Questions diverses, suggestions et apéritif, puis dîner</a:t>
            </a:r>
            <a:endParaRPr lang="fr-FR" sz="2500" b="1" dirty="0" smtClean="0">
              <a:solidFill>
                <a:srgbClr val="FFC000"/>
              </a:solidFill>
            </a:endParaRPr>
          </a:p>
          <a:p>
            <a:endParaRPr lang="fr-FR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-459432"/>
            <a:ext cx="3960439" cy="223224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Gym, Concours des enfants et pique-nique, 1/07/20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96952"/>
            <a:ext cx="5440037" cy="354171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5" y="811608"/>
            <a:ext cx="6617776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QQ Créations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656284" cy="354171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024336" cy="36857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21" y="980964"/>
            <a:ext cx="2924794" cy="22322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13" y="3573016"/>
            <a:ext cx="305395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aussi: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/>
              <a:t>La soirée  de l’Envol: annulée, salle des fêtes en travaux</a:t>
            </a:r>
            <a:endParaRPr lang="fr-FR" dirty="0" smtClean="0"/>
          </a:p>
          <a:p>
            <a:r>
              <a:rPr lang="fr-FR" b="1" dirty="0" smtClean="0"/>
              <a:t>La visite à l’assemblée nationale, </a:t>
            </a:r>
            <a:r>
              <a:rPr lang="fr-FR" dirty="0" smtClean="0"/>
              <a:t>du 3 juin, annulée</a:t>
            </a:r>
            <a:endParaRPr lang="fr-FR" dirty="0"/>
          </a:p>
          <a:p>
            <a:r>
              <a:rPr lang="fr-FR" b="1" dirty="0" smtClean="0"/>
              <a:t>La fête de la musique, </a:t>
            </a:r>
            <a:r>
              <a:rPr lang="fr-FR" dirty="0" smtClean="0"/>
              <a:t>à </a:t>
            </a:r>
            <a:r>
              <a:rPr lang="fr-FR" dirty="0"/>
              <a:t> </a:t>
            </a:r>
            <a:r>
              <a:rPr lang="fr-FR" dirty="0" err="1" smtClean="0"/>
              <a:t>Chevignat</a:t>
            </a:r>
            <a:r>
              <a:rPr lang="fr-FR" dirty="0" smtClean="0"/>
              <a:t>: annulée pour la 2 </a:t>
            </a:r>
            <a:r>
              <a:rPr lang="fr-FR" dirty="0" err="1" smtClean="0"/>
              <a:t>ème</a:t>
            </a:r>
            <a:r>
              <a:rPr lang="fr-FR" dirty="0" smtClean="0"/>
              <a:t> fois, </a:t>
            </a:r>
            <a:r>
              <a:rPr lang="fr-FR" dirty="0" err="1" smtClean="0"/>
              <a:t>Covid</a:t>
            </a:r>
            <a:r>
              <a:rPr lang="fr-FR" dirty="0" smtClean="0"/>
              <a:t>!!</a:t>
            </a:r>
          </a:p>
          <a:p>
            <a:endParaRPr lang="fr-FR" dirty="0" smtClean="0"/>
          </a:p>
          <a:p>
            <a:r>
              <a:rPr lang="fr-FR" sz="2400" b="1" dirty="0" smtClean="0"/>
              <a:t>Le forum des associations, idem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Les prévisions </a:t>
            </a:r>
            <a:r>
              <a:rPr lang="fr-FR" dirty="0" smtClean="0"/>
              <a:t>2020-2021: </a:t>
            </a:r>
            <a:r>
              <a:rPr lang="fr-FR" sz="3100" dirty="0" smtClean="0"/>
              <a:t>activités et budget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sz="2000" dirty="0" smtClean="0">
              <a:solidFill>
                <a:srgbClr val="00B050"/>
              </a:solidFill>
            </a:endParaRPr>
          </a:p>
          <a:p>
            <a:r>
              <a:rPr lang="fr-FR" sz="2000" b="1" dirty="0" smtClean="0">
                <a:solidFill>
                  <a:srgbClr val="00B050"/>
                </a:solidFill>
              </a:rPr>
              <a:t>La gym, où, comment…..à </a:t>
            </a:r>
            <a:r>
              <a:rPr lang="fr-FR" sz="2000" b="1" dirty="0" err="1" smtClean="0">
                <a:solidFill>
                  <a:srgbClr val="00B050"/>
                </a:solidFill>
              </a:rPr>
              <a:t>Courmangoux</a:t>
            </a:r>
            <a:r>
              <a:rPr lang="fr-FR" sz="2000" b="1" dirty="0" smtClean="0">
                <a:solidFill>
                  <a:srgbClr val="00B050"/>
                </a:solidFill>
              </a:rPr>
              <a:t>, le </a:t>
            </a:r>
            <a:r>
              <a:rPr lang="fr-FR" sz="2000" b="1" smtClean="0">
                <a:solidFill>
                  <a:srgbClr val="00B050"/>
                </a:solidFill>
              </a:rPr>
              <a:t>mardi </a:t>
            </a:r>
            <a:r>
              <a:rPr lang="fr-FR" sz="2000" b="1" smtClean="0">
                <a:solidFill>
                  <a:srgbClr val="00B050"/>
                </a:solidFill>
              </a:rPr>
              <a:t>19-20h,  </a:t>
            </a:r>
            <a:r>
              <a:rPr lang="fr-FR" sz="2000" b="1" dirty="0" smtClean="0">
                <a:solidFill>
                  <a:srgbClr val="00B050"/>
                </a:solidFill>
              </a:rPr>
              <a:t>en alternance gym douce </a:t>
            </a:r>
            <a:r>
              <a:rPr lang="fr-FR" sz="2000" b="1" smtClean="0">
                <a:solidFill>
                  <a:srgbClr val="00B050"/>
                </a:solidFill>
              </a:rPr>
              <a:t>et cardio</a:t>
            </a:r>
            <a:endParaRPr lang="fr-FR" sz="2000" b="1" dirty="0">
              <a:solidFill>
                <a:srgbClr val="00B050"/>
              </a:solidFill>
            </a:endParaRPr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rgbClr val="FF0066"/>
                </a:solidFill>
              </a:rPr>
              <a:t>Soirée de l’Envol, </a:t>
            </a:r>
            <a:r>
              <a:rPr lang="fr-FR" sz="2000" dirty="0" smtClean="0">
                <a:solidFill>
                  <a:srgbClr val="FF0066"/>
                </a:solidFill>
              </a:rPr>
              <a:t>le 14 novembre: « Au cœur de la Môme »</a:t>
            </a:r>
          </a:p>
          <a:p>
            <a:endParaRPr lang="fr-FR" sz="2000" dirty="0">
              <a:solidFill>
                <a:srgbClr val="FF0066"/>
              </a:solidFill>
            </a:endParaRPr>
          </a:p>
          <a:p>
            <a:r>
              <a:rPr lang="fr-FR" sz="2000" dirty="0" smtClean="0">
                <a:solidFill>
                  <a:srgbClr val="FFC000"/>
                </a:solidFill>
              </a:rPr>
              <a:t>Programme d’Evasion </a:t>
            </a:r>
            <a:r>
              <a:rPr lang="fr-FR" sz="2000" dirty="0" smtClean="0"/>
              <a:t>en cours de finalisation (ci-joint) </a:t>
            </a:r>
          </a:p>
          <a:p>
            <a:endParaRPr lang="fr-FR" sz="2000" dirty="0"/>
          </a:p>
          <a:p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Prévisions budgétaires 2020-2021: </a:t>
            </a:r>
            <a:r>
              <a:rPr lang="fr-FR" sz="2000" u="sng" dirty="0" smtClean="0">
                <a:solidFill>
                  <a:srgbClr val="0070C0"/>
                </a:solidFill>
              </a:rPr>
              <a:t>cotisations inchangées</a:t>
            </a:r>
            <a:endParaRPr lang="fr-FR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6060" y="260648"/>
            <a:ext cx="7429499" cy="8640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</a:t>
            </a:r>
            <a:r>
              <a:rPr lang="fr-FR" dirty="0" smtClean="0"/>
              <a:t>EVASION: </a:t>
            </a:r>
            <a:r>
              <a:rPr lang="fr-FR" sz="2400" dirty="0" err="1" smtClean="0"/>
              <a:t>pré-programme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             </a:t>
            </a:r>
            <a:r>
              <a:rPr lang="fr-FR" sz="1400" b="1" dirty="0" smtClean="0">
                <a:solidFill>
                  <a:srgbClr val="FF0000"/>
                </a:solidFill>
              </a:rPr>
              <a:t>Petite </a:t>
            </a:r>
            <a:r>
              <a:rPr lang="fr-FR" sz="1400" b="1" dirty="0" err="1" smtClean="0">
                <a:solidFill>
                  <a:srgbClr val="FF0000"/>
                </a:solidFill>
              </a:rPr>
              <a:t>modif</a:t>
            </a:r>
            <a:r>
              <a:rPr lang="fr-FR" sz="1400" b="1" dirty="0" smtClean="0">
                <a:solidFill>
                  <a:srgbClr val="FF0000"/>
                </a:solidFill>
              </a:rPr>
              <a:t>: </a:t>
            </a:r>
            <a:r>
              <a:rPr lang="fr-FR" sz="1400" b="1" dirty="0" err="1" smtClean="0">
                <a:solidFill>
                  <a:srgbClr val="FF0000"/>
                </a:solidFill>
              </a:rPr>
              <a:t>Evasionades</a:t>
            </a:r>
            <a:r>
              <a:rPr lang="fr-FR" sz="1400" b="1" dirty="0" smtClean="0">
                <a:solidFill>
                  <a:srgbClr val="FF0000"/>
                </a:solidFill>
              </a:rPr>
              <a:t> le 23/1 à </a:t>
            </a:r>
            <a:r>
              <a:rPr lang="fr-FR" sz="1400" b="1" dirty="0" err="1" smtClean="0">
                <a:solidFill>
                  <a:srgbClr val="FF0000"/>
                </a:solidFill>
              </a:rPr>
              <a:t>Treffort</a:t>
            </a:r>
            <a:endParaRPr lang="fr-FR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782017"/>
              </p:ext>
            </p:extLst>
          </p:nvPr>
        </p:nvGraphicFramePr>
        <p:xfrm>
          <a:off x="2051720" y="1124744"/>
          <a:ext cx="4680520" cy="556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6677733" imgH="9846687" progId="Word.Document.12">
                  <p:embed/>
                </p:oleObj>
              </mc:Choice>
              <mc:Fallback>
                <p:oleObj name="Document" r:id="rId4" imgW="6677733" imgH="98466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1124744"/>
                        <a:ext cx="4680520" cy="556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17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Evasion: </a:t>
            </a:r>
            <a:r>
              <a:rPr lang="fr-FR" sz="2000" dirty="0" smtClean="0"/>
              <a:t>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journée à </a:t>
            </a:r>
            <a:r>
              <a:rPr lang="fr-FR" sz="2000" b="1" dirty="0" smtClean="0"/>
              <a:t>Lyon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réponse pour le 29/09/20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  --en train et chacun prend son billet</a:t>
            </a:r>
          </a:p>
          <a:p>
            <a:r>
              <a:rPr lang="fr-FR" dirty="0"/>
              <a:t> </a:t>
            </a:r>
            <a:r>
              <a:rPr lang="fr-FR" dirty="0" smtClean="0"/>
              <a:t> --métro, tramway et « ficelle »</a:t>
            </a:r>
          </a:p>
          <a:p>
            <a:r>
              <a:rPr lang="fr-FR" dirty="0"/>
              <a:t> </a:t>
            </a:r>
            <a:r>
              <a:rPr lang="fr-FR" dirty="0" smtClean="0"/>
              <a:t> --visite insolite à Fourvière  pour une partie du groupe</a:t>
            </a:r>
          </a:p>
          <a:p>
            <a:r>
              <a:rPr lang="fr-FR" dirty="0"/>
              <a:t> </a:t>
            </a:r>
            <a:r>
              <a:rPr lang="fr-FR" dirty="0" smtClean="0"/>
              <a:t> --tramway et Musée des confluences</a:t>
            </a:r>
          </a:p>
          <a:p>
            <a:r>
              <a:rPr lang="fr-FR" dirty="0"/>
              <a:t> </a:t>
            </a:r>
            <a:r>
              <a:rPr lang="fr-FR" dirty="0" smtClean="0"/>
              <a:t> --déjeuner libre. </a:t>
            </a:r>
          </a:p>
          <a:p>
            <a:r>
              <a:rPr lang="fr-FR" dirty="0"/>
              <a:t> </a:t>
            </a:r>
            <a:r>
              <a:rPr lang="fr-FR" dirty="0" smtClean="0"/>
              <a:t> --Evasion prendra en charge les 2 musées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1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38274"/>
          </a:xfrm>
        </p:spPr>
        <p:txBody>
          <a:bodyPr/>
          <a:lstStyle/>
          <a:p>
            <a:r>
              <a:rPr lang="fr-FR" dirty="0" smtClean="0"/>
              <a:t>Soirée de l’Envol, 14/11/20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7367"/>
              </p:ext>
            </p:extLst>
          </p:nvPr>
        </p:nvGraphicFramePr>
        <p:xfrm>
          <a:off x="2738438" y="1557338"/>
          <a:ext cx="366395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r:id="rId3" imgW="5667126" imgH="8019694" progId="AcroExch.Document.7">
                  <p:embed/>
                </p:oleObj>
              </mc:Choice>
              <mc:Fallback>
                <p:oleObj name="Acrobat Document" r:id="rId3" imgW="5667126" imgH="80196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8438" y="1557338"/>
                        <a:ext cx="3663950" cy="51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919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746" y="871632"/>
            <a:ext cx="7866072" cy="5138896"/>
          </a:xfrm>
        </p:spPr>
        <p:txBody>
          <a:bodyPr>
            <a:normAutofit lnSpcReduction="10000"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000" b="1" dirty="0" smtClean="0"/>
              <a:t>MERCI</a:t>
            </a:r>
          </a:p>
          <a:p>
            <a:r>
              <a:rPr lang="fr-FR" sz="2000" dirty="0" smtClean="0"/>
              <a:t>À la mairie avec Marilyne et Dominique </a:t>
            </a:r>
          </a:p>
          <a:p>
            <a:r>
              <a:rPr lang="fr-FR" sz="2000" dirty="0" smtClean="0"/>
              <a:t>A notre webmaster Christiane G.</a:t>
            </a:r>
          </a:p>
          <a:p>
            <a:r>
              <a:rPr lang="fr-FR" sz="2000" dirty="0" smtClean="0"/>
              <a:t>Aux musiciens</a:t>
            </a:r>
          </a:p>
          <a:p>
            <a:r>
              <a:rPr lang="fr-FR" sz="2000" dirty="0" smtClean="0"/>
              <a:t>A Richard </a:t>
            </a:r>
            <a:r>
              <a:rPr lang="fr-FR" sz="2000" dirty="0" err="1" smtClean="0"/>
              <a:t>Painguet</a:t>
            </a:r>
            <a:r>
              <a:rPr lang="fr-FR" sz="2000" dirty="0" smtClean="0"/>
              <a:t> et le GA, à Rachel, aux boules… A vous, aux </a:t>
            </a:r>
            <a:r>
              <a:rPr lang="fr-FR" sz="2000" dirty="0"/>
              <a:t>enfants! </a:t>
            </a:r>
            <a:endParaRPr lang="fr-FR" sz="2000" dirty="0" smtClean="0"/>
          </a:p>
          <a:p>
            <a:r>
              <a:rPr lang="fr-FR" sz="2000" dirty="0" smtClean="0"/>
              <a:t>Au bureau/CA</a:t>
            </a:r>
          </a:p>
          <a:p>
            <a:endParaRPr lang="fr-FR" sz="2000" dirty="0" smtClean="0"/>
          </a:p>
          <a:p>
            <a:endParaRPr lang="fr-FR" dirty="0"/>
          </a:p>
          <a:p>
            <a:pPr marL="36576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3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377940" cy="1293028"/>
          </a:xfrm>
        </p:spPr>
        <p:txBody>
          <a:bodyPr/>
          <a:lstStyle/>
          <a:p>
            <a:r>
              <a:rPr lang="fr-FR" dirty="0" smtClean="0"/>
              <a:t>            </a:t>
            </a:r>
            <a:r>
              <a:rPr lang="fr-FR" b="1" dirty="0" smtClean="0">
                <a:solidFill>
                  <a:srgbClr val="FF0000"/>
                </a:solidFill>
              </a:rPr>
              <a:t>CONCLUSION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Nous avons besoin de vous, de vos idées , de vos souhaits</a:t>
            </a:r>
          </a:p>
          <a:p>
            <a:r>
              <a:rPr lang="fr-FR" dirty="0" smtClean="0"/>
              <a:t>Appel à candidatures: CA, bureau, bénévoles pour les manifestations. </a:t>
            </a:r>
          </a:p>
          <a:p>
            <a:r>
              <a:rPr lang="fr-FR" dirty="0" smtClean="0"/>
              <a:t>Et demain??</a:t>
            </a:r>
          </a:p>
          <a:p>
            <a:r>
              <a:rPr lang="fr-FR" dirty="0" smtClean="0"/>
              <a:t>Suggestions/idées…</a:t>
            </a:r>
            <a:endParaRPr lang="fr-FR" dirty="0"/>
          </a:p>
          <a:p>
            <a:endParaRPr lang="fr-FR" dirty="0" smtClean="0"/>
          </a:p>
          <a:p>
            <a:pPr marL="36576" indent="0">
              <a:buNone/>
            </a:pPr>
            <a:r>
              <a:rPr lang="fr-FR" dirty="0" smtClean="0"/>
              <a:t>                          </a:t>
            </a:r>
            <a:r>
              <a:rPr lang="fr-FR" sz="4000" b="1" dirty="0" smtClean="0">
                <a:solidFill>
                  <a:srgbClr val="009900"/>
                </a:solidFill>
              </a:rPr>
              <a:t>MERCI</a:t>
            </a:r>
            <a:r>
              <a:rPr lang="fr-FR" sz="4000" b="1" dirty="0" smtClean="0">
                <a:solidFill>
                  <a:srgbClr val="002060"/>
                </a:solidFill>
              </a:rPr>
              <a:t> </a:t>
            </a:r>
            <a:r>
              <a:rPr lang="fr-FR" sz="1600" dirty="0" smtClean="0"/>
              <a:t>à tous et au bureau et au CA (Christiane, Laurence et Stéphanie, Patricia, Brigitte, Candy, Marie-Ange)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Bilan financier </a:t>
            </a:r>
            <a:r>
              <a:rPr lang="fr-FR" sz="2000" dirty="0" smtClean="0"/>
              <a:t>(CG)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adhésions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en baisse,</a:t>
            </a:r>
            <a:r>
              <a:rPr lang="fr-FR" dirty="0" smtClean="0"/>
              <a:t> gym et le Club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en légère hausse, </a:t>
            </a:r>
            <a:r>
              <a:rPr lang="fr-FR" dirty="0" smtClean="0"/>
              <a:t>Evasion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sz="2200" dirty="0"/>
              <a:t>2</a:t>
            </a:r>
            <a:r>
              <a:rPr lang="fr-FR" sz="2200" dirty="0" smtClean="0"/>
              <a:t> activités à cotisations (Gym et Evasion)</a:t>
            </a:r>
          </a:p>
          <a:p>
            <a:r>
              <a:rPr lang="fr-FR" sz="2300" dirty="0" smtClean="0"/>
              <a:t>Une année d’investissements: gym, activités « communales » comme la soirée des illuminations, le concours 4C des enfants…</a:t>
            </a:r>
          </a:p>
          <a:p>
            <a:r>
              <a:rPr lang="fr-FR" sz="2200" dirty="0" smtClean="0"/>
              <a:t>Des dépenses associatives(assurances, fournitures, AG , téléthon…)</a:t>
            </a:r>
          </a:p>
          <a:p>
            <a:r>
              <a:rPr lang="fr-FR" sz="2200" b="1" dirty="0" smtClean="0"/>
              <a:t>Des recettes en baisse </a:t>
            </a:r>
            <a:r>
              <a:rPr lang="fr-FR" sz="2200" dirty="0" smtClean="0"/>
              <a:t>(pas de soirée de l’Envol, pas de fête de la musique) mais un arrêt des dépenses du fait du </a:t>
            </a:r>
            <a:r>
              <a:rPr lang="fr-FR" sz="2200" dirty="0" err="1" smtClean="0"/>
              <a:t>Covid</a:t>
            </a:r>
            <a:r>
              <a:rPr lang="fr-FR" sz="2200" dirty="0" smtClean="0"/>
              <a:t>!</a:t>
            </a:r>
          </a:p>
          <a:p>
            <a:pPr marL="0" indent="0">
              <a:buNone/>
            </a:pP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33542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Adhésions       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318950"/>
              </p:ext>
            </p:extLst>
          </p:nvPr>
        </p:nvGraphicFramePr>
        <p:xfrm>
          <a:off x="1298575" y="1628775"/>
          <a:ext cx="6475413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4" imgW="8534400" imgH="6305595" progId="Excel.Sheet.12">
                  <p:embed/>
                </p:oleObj>
              </mc:Choice>
              <mc:Fallback>
                <p:oleObj name="Worksheet" r:id="rId4" imgW="8534400" imgH="6305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8575" y="1628775"/>
                        <a:ext cx="6475413" cy="478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4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316340" cy="57823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Bilan financier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2699791" y="1196757"/>
          <a:ext cx="3960442" cy="5578292"/>
        </p:xfrm>
        <a:graphic>
          <a:graphicData uri="http://schemas.openxmlformats.org/drawingml/2006/table">
            <a:tbl>
              <a:tblPr/>
              <a:tblGrid>
                <a:gridCol w="1416466"/>
                <a:gridCol w="424940"/>
                <a:gridCol w="504263"/>
                <a:gridCol w="504263"/>
                <a:gridCol w="504263"/>
                <a:gridCol w="606247"/>
              </a:tblGrid>
              <a:tr h="10163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600" b="1" i="0" u="sng" strike="noStrike" dirty="0">
                          <a:effectLst/>
                          <a:latin typeface="Times New Roman" panose="02020603050405020304" pitchFamily="18" charset="0"/>
                        </a:rPr>
                        <a:t>BILAN FINANCIER DES ACTIVITES  - EXERCICE 2019/2020 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618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(du 1er septembre 2019 au 31 août 2020)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76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Times New Roman" panose="02020603050405020304" pitchFamily="18" charset="0"/>
                        </a:rPr>
                        <a:t>LIBELLE</a:t>
                      </a:r>
                    </a:p>
                  </a:txBody>
                  <a:tcPr marL="4850" marR="4850" marT="48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Times New Roman" panose="02020603050405020304" pitchFamily="18" charset="0"/>
                        </a:rPr>
                        <a:t>DEPENSES</a:t>
                      </a:r>
                    </a:p>
                  </a:txBody>
                  <a:tcPr marL="4850" marR="4850" marT="4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Times New Roman" panose="02020603050405020304" pitchFamily="18" charset="0"/>
                        </a:rPr>
                        <a:t>RECETTES</a:t>
                      </a:r>
                    </a:p>
                  </a:txBody>
                  <a:tcPr marL="4850" marR="4850" marT="4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Times New Roman" panose="02020603050405020304" pitchFamily="18" charset="0"/>
                        </a:rPr>
                        <a:t>RESULTAT</a:t>
                      </a:r>
                    </a:p>
                  </a:txBody>
                  <a:tcPr marL="4850" marR="4850" marT="4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Times New Roman" panose="02020603050405020304" pitchFamily="18" charset="0"/>
                        </a:rPr>
                        <a:t>DISPONIBILITES</a:t>
                      </a:r>
                    </a:p>
                  </a:txBody>
                  <a:tcPr marL="4850" marR="4850" marT="48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DISPONIBILITES AU 01/09/2019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8 747,65 €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dont au compte courant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219,79 €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au compte livret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8 277,73 €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en caisse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250,13 €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1" u="sng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FR" sz="600" b="1" i="1" u="dbl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1" u="dbl" strike="noStrike">
                          <a:effectLst/>
                          <a:latin typeface="Times New Roman" panose="02020603050405020304" pitchFamily="18" charset="0"/>
                        </a:rPr>
                        <a:t>MULTI-ACTIVITES "Evasion"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-193,80 €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404,00 €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210,20 €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89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Inscriptions des membres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396,00 €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Concert Trio Brassens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-18,00 €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Conférence Louis XIV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8,00 €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Evasionades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-5,80 €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Cours cuisine La Trattoria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-170,00 €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1" u="dbl" strike="noStrike">
                          <a:effectLst/>
                          <a:latin typeface="Times New Roman" panose="02020603050405020304" pitchFamily="18" charset="0"/>
                        </a:rPr>
                        <a:t>GYMNASTIQUE "Elastik gym"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-997,00 €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850,00 €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-147,00 €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89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Inscriptions des membres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850,00 €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Séances professeur (09 à 06/2020)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-750,00 €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Achat matériel 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-220,00 €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Cadeau F.Tournier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-27,00 €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9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1" u="dbl" strike="noStrike">
                          <a:effectLst/>
                          <a:latin typeface="Times New Roman" panose="02020603050405020304" pitchFamily="18" charset="0"/>
                        </a:rPr>
                        <a:t>DIVERS 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-577,21 €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773,19 €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195,98 €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9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1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Adhésions Association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648,00 €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Intérêts 2019 CIC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25,25 €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Don Association Léguéma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85,94 €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Vente tee-shirt Envol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14,00 €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Excédent Fête de la musique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Assurance Groupama (prime 2020)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-167,76 €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Frais A.G.O. (repas Maire)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-25,00 €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Frais téléthon (fromage, don, etc.)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-60,30 €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0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Frais marchandises illuminations noël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-88,05 €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Frais formation Excel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-20,00 €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Achat timbres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* Cadeaux dessins enfants + photos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-216,10 €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(pendant confinement coronavirus)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TOTAL DES DEPENSES ET RECETTES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-1 768,01 €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2 027,19 €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95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fr-FR" sz="600" b="1" i="0" u="sng" strike="noStrike">
                          <a:effectLst/>
                          <a:latin typeface="Times New Roman" panose="02020603050405020304" pitchFamily="18" charset="0"/>
                        </a:rPr>
                        <a:t>RESULTAT DE L'EXERCICE 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259,18 €</a:t>
                      </a:r>
                    </a:p>
                  </a:txBody>
                  <a:tcPr marL="4850" marR="4850" marT="48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DISPONIBILITES AU 31/08/2020</a:t>
                      </a:r>
                    </a:p>
                  </a:txBody>
                  <a:tcPr marL="4850" marR="4850" marT="48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0" marR="4850" marT="48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9 006,83 €</a:t>
                      </a:r>
                    </a:p>
                  </a:txBody>
                  <a:tcPr marL="4850" marR="4850" marT="48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ctr"/>
                      <a:endParaRPr lang="fr-FR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2646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600" b="1" i="0" u="sng" strike="noStrike">
                          <a:effectLst/>
                          <a:latin typeface="Times New Roman" panose="02020603050405020304" pitchFamily="18" charset="0"/>
                        </a:rPr>
                        <a:t>POUR INFO (voir détail des personnes sur liste des adhésions)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Adhésions Association </a:t>
                      </a:r>
                    </a:p>
                  </a:txBody>
                  <a:tcPr marL="4850" marR="4850" marT="48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648,00 €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dont au compte courant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3,21 €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Inscriptions Club </a:t>
                      </a:r>
                    </a:p>
                  </a:txBody>
                  <a:tcPr marL="4850" marR="4850" marT="48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0,00 €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au compte sur livret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8 852,98 €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30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Inscriptions Evasion</a:t>
                      </a:r>
                    </a:p>
                  </a:txBody>
                  <a:tcPr marL="4850" marR="4850" marT="48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396,00 €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en caisse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150,64 €</a:t>
                      </a: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712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Inscriptions Gym</a:t>
                      </a:r>
                    </a:p>
                  </a:txBody>
                  <a:tcPr marL="4850" marR="4850" marT="48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850,00 €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850" marR="4850" marT="4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09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Montant total adhésions + inscriptions</a:t>
                      </a:r>
                    </a:p>
                  </a:txBody>
                  <a:tcPr marL="4850" marR="4850" marT="48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effectLst/>
                          <a:latin typeface="Times New Roman" panose="02020603050405020304" pitchFamily="18" charset="0"/>
                        </a:rPr>
                        <a:t>1 894,00 €</a:t>
                      </a:r>
                    </a:p>
                  </a:txBody>
                  <a:tcPr marL="4850" marR="4850" marT="48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fr-FR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0" marR="4850" marT="48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Etat comparatif:  de 2015/16  2019/20</a:t>
            </a:r>
            <a:endParaRPr lang="fr-FR" sz="2400" dirty="0"/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538021"/>
              </p:ext>
            </p:extLst>
          </p:nvPr>
        </p:nvGraphicFramePr>
        <p:xfrm>
          <a:off x="683569" y="2097088"/>
          <a:ext cx="7704856" cy="450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4" imgW="12401450" imgH="7420020" progId="Excel.Sheet.8">
                  <p:embed/>
                </p:oleObj>
              </mc:Choice>
              <mc:Fallback>
                <p:oleObj name="Worksheet" r:id="rId4" imgW="12401450" imgH="74200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9" y="2097088"/>
                        <a:ext cx="7704856" cy="4500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9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740" y="332656"/>
            <a:ext cx="7467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Bilan financier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200" b="1" dirty="0" err="1" smtClean="0">
                <a:solidFill>
                  <a:srgbClr val="00B050"/>
                </a:solidFill>
              </a:rPr>
              <a:t>Elastik’Gym</a:t>
            </a: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r>
              <a:rPr lang="fr-FR" sz="3200" dirty="0" smtClean="0">
                <a:solidFill>
                  <a:srgbClr val="00B050"/>
                </a:solidFill>
              </a:rPr>
              <a:t>:  -147€ </a:t>
            </a:r>
            <a:r>
              <a:rPr lang="fr-FR" sz="1900" dirty="0" smtClean="0">
                <a:solidFill>
                  <a:srgbClr val="00B050"/>
                </a:solidFill>
              </a:rPr>
              <a:t>(matériel)</a:t>
            </a:r>
          </a:p>
          <a:p>
            <a:r>
              <a:rPr lang="fr-FR" sz="3200" b="1" dirty="0" smtClean="0">
                <a:solidFill>
                  <a:srgbClr val="FFC000"/>
                </a:solidFill>
              </a:rPr>
              <a:t>Evasion :  +210</a:t>
            </a:r>
            <a:r>
              <a:rPr lang="fr-FR" sz="3200" dirty="0" smtClean="0">
                <a:solidFill>
                  <a:srgbClr val="FFC000"/>
                </a:solidFill>
              </a:rPr>
              <a:t>€</a:t>
            </a:r>
          </a:p>
          <a:p>
            <a:r>
              <a:rPr lang="fr-FR" sz="3200" b="1" dirty="0" smtClean="0">
                <a:solidFill>
                  <a:srgbClr val="00B0F0"/>
                </a:solidFill>
              </a:rPr>
              <a:t>Divers : </a:t>
            </a:r>
            <a:r>
              <a:rPr lang="fr-FR" sz="1800" dirty="0" smtClean="0">
                <a:solidFill>
                  <a:srgbClr val="00B0F0"/>
                </a:solidFill>
              </a:rPr>
              <a:t>à peu près</a:t>
            </a:r>
            <a:r>
              <a:rPr lang="fr-FR" sz="1800" b="1" dirty="0" smtClean="0">
                <a:solidFill>
                  <a:srgbClr val="00B0F0"/>
                </a:solidFill>
              </a:rPr>
              <a:t> -</a:t>
            </a:r>
            <a:r>
              <a:rPr lang="fr-FR" sz="3200" dirty="0" smtClean="0">
                <a:solidFill>
                  <a:srgbClr val="00B0F0"/>
                </a:solidFill>
              </a:rPr>
              <a:t>500€ </a:t>
            </a:r>
            <a:r>
              <a:rPr lang="fr-FR" sz="1900" dirty="0" smtClean="0">
                <a:solidFill>
                  <a:srgbClr val="00B0F0"/>
                </a:solidFill>
              </a:rPr>
              <a:t>(matériel, cadeaux)</a:t>
            </a:r>
          </a:p>
          <a:p>
            <a:r>
              <a:rPr lang="fr-FR" sz="3200" u="sng" dirty="0" smtClean="0"/>
              <a:t>Au </a:t>
            </a:r>
            <a:r>
              <a:rPr lang="fr-FR" sz="3200" u="sng" dirty="0"/>
              <a:t>total, </a:t>
            </a:r>
            <a:r>
              <a:rPr lang="fr-FR" sz="3200" u="sng" dirty="0" smtClean="0"/>
              <a:t>+ 259 € </a:t>
            </a:r>
          </a:p>
          <a:p>
            <a:pPr marL="0" indent="0">
              <a:buNone/>
            </a:pPr>
            <a:r>
              <a:rPr lang="fr-FR" sz="3200" dirty="0" smtClean="0"/>
              <a:t>  Et</a:t>
            </a:r>
            <a:r>
              <a:rPr lang="fr-FR" sz="3200" u="sng" dirty="0" smtClean="0"/>
              <a:t> </a:t>
            </a:r>
          </a:p>
          <a:p>
            <a:r>
              <a:rPr lang="fr-FR" sz="3200" u="sng" dirty="0" smtClean="0"/>
              <a:t>une réserve  </a:t>
            </a:r>
            <a:r>
              <a:rPr lang="fr-FR" sz="3200" u="sng" dirty="0" err="1" smtClean="0"/>
              <a:t>covidée</a:t>
            </a:r>
            <a:r>
              <a:rPr lang="fr-FR" sz="3200" u="sng" dirty="0" smtClean="0"/>
              <a:t> à 9000 €</a:t>
            </a:r>
            <a:endParaRPr lang="fr-FR" sz="2800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9185" y="764704"/>
            <a:ext cx="6377940" cy="1293028"/>
          </a:xfrm>
        </p:spPr>
        <p:txBody>
          <a:bodyPr/>
          <a:lstStyle/>
          <a:p>
            <a:r>
              <a:rPr lang="fr-FR" b="1" dirty="0" smtClean="0"/>
              <a:t>Le Club</a:t>
            </a:r>
            <a:r>
              <a:rPr lang="fr-FR" dirty="0" smtClean="0"/>
              <a:t>:</a:t>
            </a:r>
            <a:r>
              <a:rPr lang="fr-FR" sz="2400" dirty="0" smtClean="0"/>
              <a:t>15 adhérents. </a:t>
            </a:r>
            <a:br>
              <a:rPr lang="fr-FR" sz="2400" dirty="0" smtClean="0"/>
            </a:br>
            <a:r>
              <a:rPr lang="fr-FR" sz="1600" dirty="0" smtClean="0"/>
              <a:t>Date de </a:t>
            </a:r>
            <a:r>
              <a:rPr lang="fr-FR" sz="1600" b="1" dirty="0" smtClean="0"/>
              <a:t>Reprise à </a:t>
            </a:r>
            <a:r>
              <a:rPr lang="fr-FR" sz="1600" b="1" dirty="0" err="1" smtClean="0"/>
              <a:t>determiner</a:t>
            </a:r>
            <a:r>
              <a:rPr lang="fr-FR" sz="1600" b="1" dirty="0" smtClean="0"/>
              <a:t> avec le groupe, du fait des mesures de distanciation</a:t>
            </a:r>
            <a:endParaRPr lang="fr-FR" sz="1600" dirty="0"/>
          </a:p>
        </p:txBody>
      </p:sp>
      <p:pic>
        <p:nvPicPr>
          <p:cNvPr id="4" name="Espace réservé du contenu 3" descr="DSC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6193" y="2249488"/>
            <a:ext cx="4728439" cy="3541712"/>
          </a:xfrm>
        </p:spPr>
      </p:pic>
    </p:spTree>
    <p:extLst>
      <p:ext uri="{BB962C8B-B14F-4D97-AF65-F5344CB8AC3E}">
        <p14:creationId xmlns:p14="http://schemas.microsoft.com/office/powerpoint/2010/main" val="30986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ELASTIK-GYM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sz="2400" dirty="0" smtClean="0"/>
              <a:t>17 </a:t>
            </a:r>
            <a:r>
              <a:rPr lang="fr-FR" sz="2200" dirty="0" smtClean="0"/>
              <a:t>adhérents, avec  Alain, c’est pointu(D)!!</a:t>
            </a:r>
            <a:br>
              <a:rPr lang="fr-FR" sz="2200" dirty="0" smtClean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1800" dirty="0" smtClean="0"/>
              <a:t>de </a:t>
            </a:r>
            <a:r>
              <a:rPr lang="fr-FR" sz="1800" dirty="0" err="1" smtClean="0"/>
              <a:t>courmangoux</a:t>
            </a:r>
            <a:r>
              <a:rPr lang="fr-FR" sz="1800" dirty="0" smtClean="0"/>
              <a:t> à </a:t>
            </a:r>
            <a:r>
              <a:rPr lang="fr-FR" sz="1800" dirty="0" err="1" smtClean="0"/>
              <a:t>Pressiat</a:t>
            </a:r>
            <a:r>
              <a:rPr lang="fr-FR" sz="1800" dirty="0" smtClean="0"/>
              <a:t>, puis au terrain de boules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45" y="2249733"/>
            <a:ext cx="6292735" cy="3541222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199"/>
            <a:ext cx="6502400" cy="419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791</TotalTime>
  <Words>811</Words>
  <Application>Microsoft Office PowerPoint</Application>
  <PresentationFormat>Affichage à l'écran (4:3)</PresentationFormat>
  <Paragraphs>377</Paragraphs>
  <Slides>28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Times New Roman</vt:lpstr>
      <vt:lpstr>Trebuchet MS</vt:lpstr>
      <vt:lpstr>Tw Cen MT</vt:lpstr>
      <vt:lpstr>Circuit</vt:lpstr>
      <vt:lpstr>Worksheet</vt:lpstr>
      <vt:lpstr>Document</vt:lpstr>
      <vt:lpstr>Acrobat Document</vt:lpstr>
      <vt:lpstr>                     L’Envol</vt:lpstr>
      <vt:lpstr>Ordre du Jour</vt:lpstr>
      <vt:lpstr>Bilan financier (CG)</vt:lpstr>
      <vt:lpstr>                Adhésions        </vt:lpstr>
      <vt:lpstr>Bilan financier</vt:lpstr>
      <vt:lpstr>Etat comparatif:  de 2015/16  2019/20</vt:lpstr>
      <vt:lpstr>Bilan financier   </vt:lpstr>
      <vt:lpstr>Le Club:15 adhérents.  Date de Reprise à determiner avec le groupe, du fait des mesures de distanciation</vt:lpstr>
      <vt:lpstr>ELASTIK-GYM:  17 adhérents, avec  Alain, c’est pointu(D)!!  de courmangoux à Pressiat, puis au terrain de boules</vt:lpstr>
      <vt:lpstr>ELASTIK-GYM: fin d’année  Mouillée et voiture d’Alain « inondée »</vt:lpstr>
      <vt:lpstr>EVASION de 5 à 86 ans: 36 adhérents!! Une année pleine d’espoir mais tronquée!!</vt:lpstr>
      <vt:lpstr>Musique: « 2 copains d’abord »</vt:lpstr>
      <vt:lpstr>Histoire:Louis XIV</vt:lpstr>
      <vt:lpstr>Solidarité</vt:lpstr>
      <vt:lpstr>Jeux, décoration et Joyeux noël</vt:lpstr>
      <vt:lpstr>6emes Evasionades:  l’esprit de Guy Lux!!!</vt:lpstr>
      <vt:lpstr>Le CERN, magique!</vt:lpstr>
      <vt:lpstr>CERN, suite</vt:lpstr>
      <vt:lpstr>L’Italie, à Bourg, c’est cool et … inespéré!</vt:lpstr>
      <vt:lpstr>Gym, Concours des enfants et pique-nique, 1/07/20</vt:lpstr>
      <vt:lpstr>QQ Créations</vt:lpstr>
      <vt:lpstr>et aussi:</vt:lpstr>
      <vt:lpstr>Les prévisions 2020-2021: activités et budget</vt:lpstr>
      <vt:lpstr>       EVASION: pré-programme               Petite modif: Evasionades le 23/1 à Treffort</vt:lpstr>
      <vt:lpstr>Evasion: 1ère journée à Lyon réponse pour le 29/09/20</vt:lpstr>
      <vt:lpstr>Soirée de l’Envol, 14/11/20</vt:lpstr>
      <vt:lpstr>Merci</vt:lpstr>
      <vt:lpstr>           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L’Envol</dc:title>
  <dc:creator>Utilisateur</dc:creator>
  <cp:lastModifiedBy>Utilisateur</cp:lastModifiedBy>
  <cp:revision>123</cp:revision>
  <dcterms:created xsi:type="dcterms:W3CDTF">2016-09-23T16:11:43Z</dcterms:created>
  <dcterms:modified xsi:type="dcterms:W3CDTF">2020-09-09T16:39:12Z</dcterms:modified>
</cp:coreProperties>
</file>