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sldIdLst>
    <p:sldId id="256" r:id="rId2"/>
    <p:sldId id="257" r:id="rId3"/>
    <p:sldId id="290" r:id="rId4"/>
    <p:sldId id="289" r:id="rId5"/>
    <p:sldId id="291" r:id="rId6"/>
    <p:sldId id="307" r:id="rId7"/>
    <p:sldId id="259" r:id="rId8"/>
    <p:sldId id="286" r:id="rId9"/>
    <p:sldId id="287" r:id="rId10"/>
    <p:sldId id="260" r:id="rId11"/>
    <p:sldId id="292" r:id="rId12"/>
    <p:sldId id="294" r:id="rId13"/>
    <p:sldId id="295" r:id="rId14"/>
    <p:sldId id="296" r:id="rId15"/>
    <p:sldId id="297" r:id="rId16"/>
    <p:sldId id="301" r:id="rId17"/>
    <p:sldId id="306" r:id="rId18"/>
    <p:sldId id="302" r:id="rId19"/>
    <p:sldId id="303" r:id="rId20"/>
    <p:sldId id="280" r:id="rId21"/>
    <p:sldId id="304" r:id="rId22"/>
    <p:sldId id="278" r:id="rId23"/>
    <p:sldId id="298" r:id="rId24"/>
    <p:sldId id="309" r:id="rId25"/>
    <p:sldId id="300" r:id="rId26"/>
    <p:sldId id="310" r:id="rId27"/>
    <p:sldId id="281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843F489-159B-405D-816F-D801B476C5FD}">
          <p14:sldIdLst>
            <p14:sldId id="256"/>
            <p14:sldId id="257"/>
            <p14:sldId id="290"/>
            <p14:sldId id="289"/>
            <p14:sldId id="291"/>
            <p14:sldId id="307"/>
            <p14:sldId id="259"/>
            <p14:sldId id="286"/>
            <p14:sldId id="287"/>
            <p14:sldId id="260"/>
            <p14:sldId id="292"/>
            <p14:sldId id="294"/>
            <p14:sldId id="295"/>
            <p14:sldId id="296"/>
            <p14:sldId id="297"/>
            <p14:sldId id="301"/>
            <p14:sldId id="306"/>
            <p14:sldId id="302"/>
            <p14:sldId id="303"/>
          </p14:sldIdLst>
        </p14:section>
        <p14:section name="Section sans titre" id="{A569D2DF-2B8B-4A77-82D2-A667B60F2C3D}">
          <p14:sldIdLst>
            <p14:sldId id="280"/>
            <p14:sldId id="304"/>
            <p14:sldId id="278"/>
            <p14:sldId id="298"/>
            <p14:sldId id="309"/>
            <p14:sldId id="300"/>
            <p14:sldId id="31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AD1385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4660"/>
  </p:normalViewPr>
  <p:slideViewPr>
    <p:cSldViewPr>
      <p:cViewPr varScale="1">
        <p:scale>
          <a:sx n="103" d="100"/>
          <a:sy n="103" d="100"/>
        </p:scale>
        <p:origin x="5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81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1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93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418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1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6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31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845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52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95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22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42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6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8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61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8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4DFDE87-CACD-4CB5-9CF2-2D4E3E85BF5E}" type="datetimeFigureOut">
              <a:rPr lang="fr-FR" smtClean="0"/>
              <a:pPr/>
              <a:t>10/09/2018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0EB2-0048-47E5-844A-28136DAC57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044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u="sng" dirty="0" smtClean="0"/>
              <a:t>                     L’Envol</a:t>
            </a:r>
            <a:endParaRPr lang="fr-FR" sz="6000" b="1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75856" y="2636912"/>
            <a:ext cx="5112568" cy="3024336"/>
          </a:xfrm>
        </p:spPr>
        <p:txBody>
          <a:bodyPr>
            <a:normAutofit fontScale="775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sz="2500" b="1" dirty="0" smtClean="0"/>
              <a:t>Exercice sept 2017- août 2018 </a:t>
            </a:r>
          </a:p>
          <a:p>
            <a:r>
              <a:rPr lang="fr-FR" sz="2500" b="1" dirty="0" smtClean="0">
                <a:solidFill>
                  <a:srgbClr val="FFFF00"/>
                </a:solidFill>
              </a:rPr>
              <a:t>AG du 14/09/2018</a:t>
            </a:r>
            <a:endParaRPr lang="fr-FR" sz="25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EVASION</a:t>
            </a:r>
            <a:r>
              <a:rPr lang="fr-FR" dirty="0" smtClean="0"/>
              <a:t> </a:t>
            </a:r>
            <a:r>
              <a:rPr lang="fr-FR" sz="2400" dirty="0" smtClean="0"/>
              <a:t>de 5 à 84 ans:</a:t>
            </a:r>
            <a:r>
              <a:rPr lang="fr-FR" dirty="0" smtClean="0"/>
              <a:t> </a:t>
            </a:r>
            <a:r>
              <a:rPr lang="fr-FR" sz="2000" dirty="0" smtClean="0"/>
              <a:t>24 adhérents + des occasionnels à participation + des enfants… Une année bien pleine mais des interrogations!!</a:t>
            </a:r>
            <a:endParaRPr lang="fr-FR" sz="20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4731" y="2132856"/>
            <a:ext cx="7955280" cy="4069080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 err="1" smtClean="0">
                <a:solidFill>
                  <a:srgbClr val="FFC000"/>
                </a:solidFill>
              </a:rPr>
              <a:t>Oct</a:t>
            </a:r>
            <a:r>
              <a:rPr lang="fr-FR" sz="2400" dirty="0" smtClean="0">
                <a:solidFill>
                  <a:srgbClr val="FFC000"/>
                </a:solidFill>
              </a:rPr>
              <a:t> 2017</a:t>
            </a:r>
            <a:r>
              <a:rPr lang="fr-FR" sz="2400" dirty="0" smtClean="0"/>
              <a:t>: « </a:t>
            </a:r>
            <a:r>
              <a:rPr lang="fr-FR" sz="2400" dirty="0" err="1"/>
              <a:t>S</a:t>
            </a:r>
            <a:r>
              <a:rPr lang="fr-FR" sz="2400" dirty="0" err="1" smtClean="0"/>
              <a:t>antiano</a:t>
            </a:r>
            <a:r>
              <a:rPr lang="fr-FR" sz="2400" dirty="0" smtClean="0"/>
              <a:t> » dans la </a:t>
            </a:r>
            <a:r>
              <a:rPr lang="fr-FR" sz="2400" dirty="0" err="1" smtClean="0"/>
              <a:t>Cav’à</a:t>
            </a:r>
            <a:r>
              <a:rPr lang="fr-FR" sz="2400" dirty="0" smtClean="0"/>
              <a:t> René</a:t>
            </a:r>
          </a:p>
          <a:p>
            <a:r>
              <a:rPr lang="fr-FR" sz="2400" dirty="0" err="1" smtClean="0">
                <a:solidFill>
                  <a:srgbClr val="FFC000"/>
                </a:solidFill>
              </a:rPr>
              <a:t>Nov</a:t>
            </a:r>
            <a:r>
              <a:rPr lang="fr-FR" sz="2400" dirty="0" smtClean="0">
                <a:solidFill>
                  <a:srgbClr val="FFC000"/>
                </a:solidFill>
              </a:rPr>
              <a:t>: </a:t>
            </a:r>
            <a:r>
              <a:rPr lang="fr-FR" sz="2400" dirty="0" smtClean="0"/>
              <a:t>Soirée de l’Envol</a:t>
            </a:r>
          </a:p>
          <a:p>
            <a:r>
              <a:rPr lang="fr-FR" sz="2400" dirty="0" smtClean="0">
                <a:solidFill>
                  <a:srgbClr val="FFC000"/>
                </a:solidFill>
              </a:rPr>
              <a:t>Déc: </a:t>
            </a:r>
            <a:r>
              <a:rPr lang="fr-FR" sz="2400" dirty="0" smtClean="0"/>
              <a:t>Téléthon </a:t>
            </a:r>
            <a:r>
              <a:rPr lang="fr-FR" sz="2400" dirty="0" smtClean="0">
                <a:solidFill>
                  <a:srgbClr val="FFC000"/>
                </a:solidFill>
              </a:rPr>
              <a:t>et</a:t>
            </a:r>
            <a:r>
              <a:rPr lang="fr-FR" sz="2400" dirty="0" smtClean="0"/>
              <a:t>  </a:t>
            </a:r>
            <a:r>
              <a:rPr lang="fr-FR" sz="2400" dirty="0"/>
              <a:t>Balade des </a:t>
            </a:r>
            <a:r>
              <a:rPr lang="fr-FR" sz="2400" dirty="0" smtClean="0"/>
              <a:t>illuminations </a:t>
            </a:r>
            <a:r>
              <a:rPr lang="fr-FR" sz="2400" dirty="0" smtClean="0">
                <a:solidFill>
                  <a:srgbClr val="FF0000"/>
                </a:solidFill>
              </a:rPr>
              <a:t>(après annulation de 1</a:t>
            </a:r>
            <a:r>
              <a:rPr lang="fr-FR" sz="2400" baseline="30000" dirty="0" smtClean="0">
                <a:solidFill>
                  <a:srgbClr val="FF0000"/>
                </a:solidFill>
              </a:rPr>
              <a:t>er</a:t>
            </a:r>
            <a:r>
              <a:rPr lang="fr-FR" sz="2400" dirty="0" smtClean="0">
                <a:solidFill>
                  <a:srgbClr val="FF0000"/>
                </a:solidFill>
              </a:rPr>
              <a:t> trophée </a:t>
            </a:r>
            <a:r>
              <a:rPr lang="fr-FR" sz="2400" dirty="0" smtClean="0">
                <a:solidFill>
                  <a:srgbClr val="FF0000"/>
                </a:solidFill>
              </a:rPr>
              <a:t>sports-jeunes, faute de participants)</a:t>
            </a:r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dirty="0" err="1" smtClean="0">
                <a:solidFill>
                  <a:srgbClr val="FFC000"/>
                </a:solidFill>
              </a:rPr>
              <a:t>Janv</a:t>
            </a:r>
            <a:r>
              <a:rPr lang="fr-FR" sz="2400" dirty="0" smtClean="0">
                <a:solidFill>
                  <a:srgbClr val="FFC000"/>
                </a:solidFill>
              </a:rPr>
              <a:t> 2018: </a:t>
            </a:r>
            <a:r>
              <a:rPr lang="fr-FR" sz="2400" dirty="0" smtClean="0"/>
              <a:t>Balade à Trévoux et à </a:t>
            </a:r>
            <a:r>
              <a:rPr lang="fr-FR" sz="2400" dirty="0"/>
              <a:t>R</a:t>
            </a:r>
            <a:r>
              <a:rPr lang="fr-FR" sz="2400" dirty="0" smtClean="0"/>
              <a:t>omanèche-Thorins</a:t>
            </a:r>
          </a:p>
          <a:p>
            <a:r>
              <a:rPr lang="fr-FR" sz="2400" dirty="0" err="1" smtClean="0">
                <a:solidFill>
                  <a:srgbClr val="FFC000"/>
                </a:solidFill>
              </a:rPr>
              <a:t>Janv</a:t>
            </a:r>
            <a:r>
              <a:rPr lang="fr-FR" sz="2400" dirty="0" smtClean="0">
                <a:solidFill>
                  <a:srgbClr val="FFC000"/>
                </a:solidFill>
              </a:rPr>
              <a:t>: </a:t>
            </a:r>
            <a:r>
              <a:rPr lang="fr-FR" sz="2400" dirty="0"/>
              <a:t>4</a:t>
            </a:r>
            <a:r>
              <a:rPr lang="fr-FR" sz="2400" dirty="0" smtClean="0"/>
              <a:t>èmes </a:t>
            </a:r>
            <a:r>
              <a:rPr lang="fr-FR" sz="2400" dirty="0" err="1"/>
              <a:t>Evasionnades</a:t>
            </a:r>
            <a:r>
              <a:rPr lang="fr-FR" sz="2400" dirty="0"/>
              <a:t>, gymnase de St </a:t>
            </a:r>
            <a:r>
              <a:rPr lang="fr-FR" sz="2400" dirty="0" smtClean="0"/>
              <a:t>Etienne-du-Bois</a:t>
            </a:r>
          </a:p>
          <a:p>
            <a:r>
              <a:rPr lang="fr-FR" sz="2400" dirty="0" err="1" smtClean="0">
                <a:solidFill>
                  <a:srgbClr val="FFC000"/>
                </a:solidFill>
              </a:rPr>
              <a:t>Fév</a:t>
            </a:r>
            <a:r>
              <a:rPr lang="fr-FR" sz="2400" dirty="0" smtClean="0">
                <a:solidFill>
                  <a:srgbClr val="FFC000"/>
                </a:solidFill>
              </a:rPr>
              <a:t>: </a:t>
            </a:r>
            <a:r>
              <a:rPr lang="fr-FR" sz="2400" dirty="0" smtClean="0"/>
              <a:t>entreprise </a:t>
            </a:r>
            <a:r>
              <a:rPr lang="fr-FR" sz="2400" dirty="0" err="1" smtClean="0"/>
              <a:t>Carrara</a:t>
            </a:r>
            <a:endParaRPr lang="fr-FR" sz="2400" dirty="0" smtClean="0"/>
          </a:p>
          <a:p>
            <a:r>
              <a:rPr lang="fr-FR" sz="2400" dirty="0" smtClean="0">
                <a:solidFill>
                  <a:srgbClr val="FFC000"/>
                </a:solidFill>
              </a:rPr>
              <a:t>Mars: </a:t>
            </a:r>
            <a:r>
              <a:rPr lang="fr-FR" sz="2400" dirty="0" smtClean="0"/>
              <a:t>Cours de cuisine et dégustation à la Trattoria</a:t>
            </a:r>
          </a:p>
          <a:p>
            <a:r>
              <a:rPr lang="fr-FR" sz="2300" dirty="0" smtClean="0">
                <a:solidFill>
                  <a:srgbClr val="FFC000"/>
                </a:solidFill>
              </a:rPr>
              <a:t>Mars</a:t>
            </a:r>
            <a:r>
              <a:rPr lang="fr-FR" sz="2300" dirty="0" smtClean="0"/>
              <a:t>: </a:t>
            </a:r>
            <a:r>
              <a:rPr lang="fr-FR" sz="2300" dirty="0"/>
              <a:t>C</a:t>
            </a:r>
            <a:r>
              <a:rPr lang="fr-FR" sz="2300" dirty="0" smtClean="0"/>
              <a:t>arnaval </a:t>
            </a:r>
            <a:r>
              <a:rPr lang="fr-FR" sz="2300" dirty="0"/>
              <a:t>des </a:t>
            </a:r>
            <a:r>
              <a:rPr lang="fr-FR" sz="2300" dirty="0" smtClean="0"/>
              <a:t>enfants</a:t>
            </a:r>
          </a:p>
          <a:p>
            <a:r>
              <a:rPr lang="fr-FR" sz="2300" dirty="0" smtClean="0">
                <a:solidFill>
                  <a:srgbClr val="FFC000"/>
                </a:solidFill>
              </a:rPr>
              <a:t>Avril:   </a:t>
            </a:r>
            <a:r>
              <a:rPr lang="fr-FR" sz="2300" dirty="0" smtClean="0"/>
              <a:t>Barrage de Génissiat</a:t>
            </a:r>
          </a:p>
          <a:p>
            <a:r>
              <a:rPr lang="fr-FR" sz="2400" dirty="0" smtClean="0">
                <a:solidFill>
                  <a:srgbClr val="FFC000"/>
                </a:solidFill>
              </a:rPr>
              <a:t>Mai: </a:t>
            </a:r>
            <a:r>
              <a:rPr lang="fr-FR" sz="2400" dirty="0" smtClean="0"/>
              <a:t>Palais de justice de Bourg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Evasion </a:t>
            </a:r>
            <a:r>
              <a:rPr lang="fr-FR" sz="1800" dirty="0" smtClean="0"/>
              <a:t>en images: </a:t>
            </a:r>
            <a:r>
              <a:rPr lang="fr-FR" sz="2000" b="1" dirty="0" err="1" smtClean="0"/>
              <a:t>Santiano</a:t>
            </a:r>
            <a:r>
              <a:rPr lang="fr-FR" sz="1800" dirty="0" smtClean="0"/>
              <a:t> , et merci René et Colette</a:t>
            </a:r>
            <a:endParaRPr lang="fr-FR" sz="1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3059278"/>
            <a:ext cx="3298825" cy="219835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4032448" cy="2736304"/>
          </a:xfrm>
        </p:spPr>
      </p:pic>
    </p:spTree>
    <p:extLst>
      <p:ext uri="{BB962C8B-B14F-4D97-AF65-F5344CB8AC3E}">
        <p14:creationId xmlns:p14="http://schemas.microsoft.com/office/powerpoint/2010/main" val="272657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r="1767"/>
          <a:stretch>
            <a:fillRect/>
          </a:stretch>
        </p:blipFill>
        <p:spPr>
          <a:xfrm>
            <a:off x="191935" y="2818842"/>
            <a:ext cx="2674059" cy="2041579"/>
          </a:xfrm>
        </p:spPr>
      </p:pic>
      <p:sp>
        <p:nvSpPr>
          <p:cNvPr id="16" name="Espace réservé du texte 15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fr-FR" dirty="0" smtClean="0"/>
              <a:t>Téléthon</a:t>
            </a:r>
            <a:endParaRPr lang="fr-FR" dirty="0"/>
          </a:p>
          <a:p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2917792" y="4653135"/>
            <a:ext cx="2198466" cy="529785"/>
          </a:xfrm>
        </p:spPr>
        <p:txBody>
          <a:bodyPr/>
          <a:lstStyle/>
          <a:p>
            <a:r>
              <a:rPr lang="fr-FR" sz="1400" dirty="0" smtClean="0">
                <a:solidFill>
                  <a:schemeClr val="tx1"/>
                </a:solidFill>
              </a:rPr>
              <a:t>Et 2 équipes au taquet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b="3752"/>
          <a:stretch>
            <a:fillRect/>
          </a:stretch>
        </p:blipFill>
        <p:spPr>
          <a:xfrm>
            <a:off x="2411760" y="599270"/>
            <a:ext cx="3384376" cy="2185299"/>
          </a:xfrm>
        </p:spPr>
      </p:pic>
      <p:sp>
        <p:nvSpPr>
          <p:cNvPr id="17" name="Espace réservé du texte 16"/>
          <p:cNvSpPr>
            <a:spLocks noGrp="1"/>
          </p:cNvSpPr>
          <p:nvPr>
            <p:ph type="body" sz="half" idx="19"/>
          </p:nvPr>
        </p:nvSpPr>
        <p:spPr>
          <a:xfrm>
            <a:off x="2910255" y="3814098"/>
            <a:ext cx="2021785" cy="551006"/>
          </a:xfrm>
        </p:spPr>
        <p:txBody>
          <a:bodyPr/>
          <a:lstStyle/>
          <a:p>
            <a:r>
              <a:rPr lang="fr-FR" dirty="0" smtClean="0"/>
              <a:t>Un groupe de folie </a:t>
            </a:r>
            <a:r>
              <a:rPr lang="fr-FR" dirty="0"/>
              <a:t>pour Noël</a:t>
            </a:r>
          </a:p>
          <a:p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b="1" dirty="0"/>
          </a:p>
        </p:txBody>
      </p:sp>
      <p:pic>
        <p:nvPicPr>
          <p:cNvPr id="20" name="Espace réservé pour une image  19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1953"/>
          <a:stretch>
            <a:fillRect/>
          </a:stretch>
        </p:blipFill>
        <p:spPr>
          <a:xfrm>
            <a:off x="5347829" y="2707136"/>
            <a:ext cx="3573411" cy="2475785"/>
          </a:xfrm>
        </p:spPr>
      </p:pic>
      <p:sp>
        <p:nvSpPr>
          <p:cNvPr id="18" name="Espace réservé du texte 17"/>
          <p:cNvSpPr>
            <a:spLocks noGrp="1"/>
          </p:cNvSpPr>
          <p:nvPr>
            <p:ph type="body" sz="half" idx="20"/>
          </p:nvPr>
        </p:nvSpPr>
        <p:spPr>
          <a:xfrm>
            <a:off x="5344917" y="5182922"/>
            <a:ext cx="2202571" cy="659189"/>
          </a:xfrm>
        </p:spPr>
        <p:txBody>
          <a:bodyPr/>
          <a:lstStyle/>
          <a:p>
            <a:r>
              <a:rPr lang="fr-FR" dirty="0" smtClean="0"/>
              <a:t>Jeu de Piste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7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Evasion </a:t>
            </a:r>
            <a:r>
              <a:rPr lang="fr-FR" sz="2000" dirty="0" smtClean="0"/>
              <a:t>à Trévoux et Romanèche-Thorins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3059541"/>
            <a:ext cx="3298825" cy="219783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3024336" cy="4176464"/>
          </a:xfrm>
        </p:spPr>
      </p:pic>
    </p:spTree>
    <p:extLst>
      <p:ext uri="{BB962C8B-B14F-4D97-AF65-F5344CB8AC3E}">
        <p14:creationId xmlns:p14="http://schemas.microsoft.com/office/powerpoint/2010/main" val="38902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Evasion</a:t>
            </a:r>
            <a:r>
              <a:rPr lang="fr-FR" sz="2200" dirty="0" smtClean="0"/>
              <a:t>: pour les enfants et les parents </a:t>
            </a:r>
            <a:r>
              <a:rPr lang="fr-FR" sz="2200" dirty="0" smtClean="0"/>
              <a:t>,</a:t>
            </a:r>
            <a:br>
              <a:rPr lang="fr-FR" sz="2200" dirty="0" smtClean="0"/>
            </a:br>
            <a:r>
              <a:rPr lang="fr-FR" sz="2200" dirty="0" smtClean="0"/>
              <a:t> </a:t>
            </a:r>
            <a:r>
              <a:rPr lang="fr-FR" sz="2200" dirty="0" smtClean="0"/>
              <a:t>à St E tienne-du-Bois, mais…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                </a:t>
            </a:r>
            <a:endParaRPr lang="fr-FR" sz="27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4" y="2061571"/>
            <a:ext cx="2797233" cy="419377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00" y="2276872"/>
            <a:ext cx="4686155" cy="3266151"/>
          </a:xfrm>
        </p:spPr>
      </p:pic>
    </p:spTree>
    <p:extLst>
      <p:ext uri="{BB962C8B-B14F-4D97-AF65-F5344CB8AC3E}">
        <p14:creationId xmlns:p14="http://schemas.microsoft.com/office/powerpoint/2010/main" val="34960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6377940" cy="129302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fr-FR" b="1" dirty="0" smtClean="0"/>
              <a:t>Evasion: </a:t>
            </a:r>
            <a:r>
              <a:rPr lang="fr-FR" sz="2700" dirty="0" smtClean="0"/>
              <a:t>entreprise </a:t>
            </a:r>
            <a:r>
              <a:rPr lang="fr-FR" sz="2700" dirty="0" err="1" smtClean="0"/>
              <a:t>Carrara</a:t>
            </a:r>
            <a:r>
              <a:rPr lang="fr-FR" sz="2700" dirty="0" smtClean="0"/>
              <a:t>, magique</a:t>
            </a:r>
            <a:br>
              <a:rPr lang="fr-FR" sz="2700" dirty="0" smtClean="0"/>
            </a:br>
            <a:endParaRPr lang="fr-FR" sz="27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3802385" cy="280831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4536504" cy="2736304"/>
          </a:xfrm>
        </p:spPr>
      </p:pic>
    </p:spTree>
    <p:extLst>
      <p:ext uri="{BB962C8B-B14F-4D97-AF65-F5344CB8AC3E}">
        <p14:creationId xmlns:p14="http://schemas.microsoft.com/office/powerpoint/2010/main" val="29055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Evasion: </a:t>
            </a:r>
            <a:r>
              <a:rPr lang="fr-FR" sz="2400" dirty="0" smtClean="0"/>
              <a:t>cours… et dégustation+++++</a:t>
            </a:r>
            <a:endParaRPr lang="fr-FR" sz="2400" dirty="0"/>
          </a:p>
        </p:txBody>
      </p:sp>
      <p:pic>
        <p:nvPicPr>
          <p:cNvPr id="16" name="Espace réservé du contenu 1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2060575"/>
            <a:ext cx="2797175" cy="4195763"/>
          </a:xfrm>
        </p:spPr>
      </p:pic>
      <p:pic>
        <p:nvPicPr>
          <p:cNvPr id="17" name="Espace réservé du contenu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4248472" cy="2979348"/>
          </a:xfrm>
        </p:spPr>
      </p:pic>
    </p:spTree>
    <p:extLst>
      <p:ext uri="{BB962C8B-B14F-4D97-AF65-F5344CB8AC3E}">
        <p14:creationId xmlns:p14="http://schemas.microsoft.com/office/powerpoint/2010/main" val="420575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Evasion : </a:t>
            </a:r>
            <a:r>
              <a:rPr lang="fr-FR" sz="2400" dirty="0" smtClean="0"/>
              <a:t>Carnaval???</a:t>
            </a: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17 enfants…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" y="3220797"/>
            <a:ext cx="3531086" cy="2401189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Une ambiance super mais…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14" y="3148951"/>
            <a:ext cx="3295996" cy="2473036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46" y="3005079"/>
            <a:ext cx="5596484" cy="37385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1"/>
            <a:ext cx="43559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8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Evasion: </a:t>
            </a:r>
            <a:r>
              <a:rPr lang="fr-FR" sz="2400" dirty="0" smtClean="0"/>
              <a:t>Génissiat , la CNR recrute</a:t>
            </a:r>
            <a:endParaRPr lang="fr-FR" sz="2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84" y="2061571"/>
            <a:ext cx="2568633" cy="419377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3057160"/>
            <a:ext cx="3298825" cy="2197831"/>
          </a:xfrm>
        </p:spPr>
      </p:pic>
    </p:spTree>
    <p:extLst>
      <p:ext uri="{BB962C8B-B14F-4D97-AF65-F5344CB8AC3E}">
        <p14:creationId xmlns:p14="http://schemas.microsoft.com/office/powerpoint/2010/main" val="1858101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055380" cy="1400530"/>
          </a:xfrm>
          <a:solidFill>
            <a:srgbClr val="002060"/>
          </a:solidFill>
        </p:spPr>
        <p:txBody>
          <a:bodyPr/>
          <a:lstStyle/>
          <a:p>
            <a:r>
              <a:rPr lang="fr-FR" dirty="0" smtClean="0"/>
              <a:t>Evasion:</a:t>
            </a:r>
            <a:r>
              <a:rPr lang="fr-FR" sz="2400" dirty="0" smtClean="0"/>
              <a:t> au palais de </a:t>
            </a:r>
            <a:r>
              <a:rPr lang="fr-FR" sz="2400" dirty="0" smtClean="0"/>
              <a:t>justice</a:t>
            </a:r>
            <a:endParaRPr lang="fr-FR" sz="24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6912"/>
            <a:ext cx="4896543" cy="2952328"/>
          </a:xfrm>
        </p:spPr>
      </p:pic>
    </p:spTree>
    <p:extLst>
      <p:ext uri="{BB962C8B-B14F-4D97-AF65-F5344CB8AC3E}">
        <p14:creationId xmlns:p14="http://schemas.microsoft.com/office/powerpoint/2010/main" val="179851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3030" y="764704"/>
            <a:ext cx="6377940" cy="1293028"/>
          </a:xfrm>
        </p:spPr>
        <p:txBody>
          <a:bodyPr/>
          <a:lstStyle/>
          <a:p>
            <a:r>
              <a:rPr lang="fr-FR" b="1" dirty="0" smtClean="0"/>
              <a:t>Ordre du Jour</a:t>
            </a:r>
            <a:endParaRPr lang="fr-FR" b="1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sz="2000" b="1" dirty="0" smtClean="0"/>
              <a:t>       1) Introduction</a:t>
            </a:r>
            <a:r>
              <a:rPr lang="fr-FR" b="1" dirty="0"/>
              <a:t> </a:t>
            </a:r>
            <a:r>
              <a:rPr lang="fr-FR" b="1" dirty="0" smtClean="0"/>
              <a:t>(MC)</a:t>
            </a:r>
          </a:p>
          <a:p>
            <a:pPr>
              <a:buNone/>
            </a:pPr>
            <a:r>
              <a:rPr lang="fr-FR" sz="2000" b="1" dirty="0" smtClean="0"/>
              <a:t>       2) Bilan moral et financier  (CG)</a:t>
            </a:r>
          </a:p>
          <a:p>
            <a:pPr>
              <a:buNone/>
            </a:pPr>
            <a:r>
              <a:rPr lang="fr-FR" sz="2000" b="1" dirty="0"/>
              <a:t> </a:t>
            </a:r>
            <a:r>
              <a:rPr lang="fr-FR" sz="2000" b="1" dirty="0" smtClean="0"/>
              <a:t>      3) Les activités/bilan : </a:t>
            </a:r>
            <a:endParaRPr lang="fr-FR" sz="2000" b="1" dirty="0"/>
          </a:p>
          <a:p>
            <a:pPr>
              <a:buNone/>
            </a:pPr>
            <a:r>
              <a:rPr lang="fr-FR" sz="2000" b="1" dirty="0">
                <a:solidFill>
                  <a:srgbClr val="FF0000"/>
                </a:solidFill>
              </a:rPr>
              <a:t>            --</a:t>
            </a:r>
            <a:r>
              <a:rPr lang="fr-FR" sz="2000" b="1" dirty="0" err="1" smtClean="0">
                <a:solidFill>
                  <a:srgbClr val="FF0000"/>
                </a:solidFill>
              </a:rPr>
              <a:t>Chantenotes</a:t>
            </a:r>
            <a:r>
              <a:rPr lang="fr-FR" sz="2000" b="1" dirty="0" smtClean="0">
                <a:solidFill>
                  <a:srgbClr val="FF0000"/>
                </a:solidFill>
              </a:rPr>
              <a:t> (MAG)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endParaRPr lang="fr-FR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           --</a:t>
            </a:r>
            <a:r>
              <a:rPr lang="fr-FR" b="1" dirty="0">
                <a:solidFill>
                  <a:srgbClr val="0070C0"/>
                </a:solidFill>
              </a:rPr>
              <a:t>Le </a:t>
            </a:r>
            <a:r>
              <a:rPr lang="fr-FR" b="1" dirty="0" smtClean="0">
                <a:solidFill>
                  <a:srgbClr val="0070C0"/>
                </a:solidFill>
              </a:rPr>
              <a:t>Club (MT)</a:t>
            </a:r>
            <a:endParaRPr lang="fr-FR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000" b="1" dirty="0" smtClean="0">
                <a:solidFill>
                  <a:srgbClr val="0070C0"/>
                </a:solidFill>
              </a:rPr>
              <a:t>          </a:t>
            </a:r>
            <a:r>
              <a:rPr lang="fr-FR" sz="2000" b="1" dirty="0" smtClean="0"/>
              <a:t> </a:t>
            </a:r>
            <a:r>
              <a:rPr lang="fr-FR" sz="2000" b="1" dirty="0">
                <a:solidFill>
                  <a:srgbClr val="009900"/>
                </a:solidFill>
              </a:rPr>
              <a:t>--</a:t>
            </a:r>
            <a:r>
              <a:rPr lang="fr-FR" sz="2000" b="1" dirty="0" err="1" smtClean="0">
                <a:solidFill>
                  <a:srgbClr val="009900"/>
                </a:solidFill>
              </a:rPr>
              <a:t>Elastik’Gym</a:t>
            </a:r>
            <a:r>
              <a:rPr lang="fr-FR" sz="2000" b="1" dirty="0" smtClean="0">
                <a:solidFill>
                  <a:srgbClr val="009900"/>
                </a:solidFill>
              </a:rPr>
              <a:t> (DV)</a:t>
            </a:r>
            <a:endParaRPr lang="fr-FR" sz="2000" b="1" dirty="0">
              <a:solidFill>
                <a:srgbClr val="009900"/>
              </a:solidFill>
            </a:endParaRPr>
          </a:p>
          <a:p>
            <a:pPr>
              <a:buNone/>
            </a:pPr>
            <a:r>
              <a:rPr lang="fr-FR" sz="2000" b="1" dirty="0"/>
              <a:t>            </a:t>
            </a:r>
            <a:r>
              <a:rPr lang="fr-FR" sz="2000" b="1" dirty="0">
                <a:solidFill>
                  <a:srgbClr val="FFC000"/>
                </a:solidFill>
              </a:rPr>
              <a:t>--</a:t>
            </a:r>
            <a:r>
              <a:rPr lang="fr-FR" sz="2000" b="1" dirty="0" smtClean="0">
                <a:solidFill>
                  <a:srgbClr val="FFC000"/>
                </a:solidFill>
              </a:rPr>
              <a:t>Evasion (MC et bureau)</a:t>
            </a:r>
            <a:endParaRPr lang="fr-FR" sz="2000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fr-FR" sz="2000" b="1" dirty="0" smtClean="0"/>
              <a:t>      4)Le nouvel exercice 2018-2019: quelques prévisions et…</a:t>
            </a:r>
            <a:endParaRPr lang="fr-FR" sz="2000" b="1" dirty="0"/>
          </a:p>
          <a:p>
            <a:pPr>
              <a:buNone/>
            </a:pPr>
            <a:r>
              <a:rPr lang="fr-FR" sz="2000" b="1" dirty="0" smtClean="0"/>
              <a:t>             --Approbation du bureau, CA</a:t>
            </a:r>
            <a:endParaRPr lang="fr-FR" sz="2400" b="1" dirty="0" smtClean="0"/>
          </a:p>
          <a:p>
            <a:pPr>
              <a:buNone/>
            </a:pPr>
            <a:r>
              <a:rPr lang="fr-FR" sz="2400" b="1" dirty="0" smtClean="0"/>
              <a:t>           </a:t>
            </a:r>
            <a:r>
              <a:rPr lang="fr-FR" sz="2000" b="1" dirty="0" smtClean="0"/>
              <a:t>--Appel à candidatures CA, bureau</a:t>
            </a:r>
          </a:p>
          <a:p>
            <a:pPr>
              <a:buNone/>
            </a:pPr>
            <a:endParaRPr lang="fr-FR" sz="2000" b="1" dirty="0" smtClean="0"/>
          </a:p>
          <a:p>
            <a:pPr>
              <a:buNone/>
            </a:pPr>
            <a:r>
              <a:rPr lang="fr-FR" sz="2000" b="1" dirty="0"/>
              <a:t> </a:t>
            </a:r>
            <a:r>
              <a:rPr lang="fr-FR" sz="2000" b="1" dirty="0" smtClean="0"/>
              <a:t>      5) Questions </a:t>
            </a:r>
            <a:r>
              <a:rPr lang="fr-FR" sz="2000" b="1" dirty="0" smtClean="0"/>
              <a:t>diverses, suggestions </a:t>
            </a:r>
            <a:r>
              <a:rPr lang="fr-FR" sz="2000" b="1" dirty="0" smtClean="0"/>
              <a:t>et apéritif-dinatoire</a:t>
            </a:r>
            <a:endParaRPr lang="fr-FR" sz="2000" b="1" dirty="0" smtClean="0">
              <a:solidFill>
                <a:srgbClr val="FFC000"/>
              </a:solidFill>
            </a:endParaRPr>
          </a:p>
          <a:p>
            <a:endParaRPr lang="fr-FR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 aussi: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La soirée  de l’Envol: </a:t>
            </a:r>
            <a:r>
              <a:rPr lang="fr-FR" dirty="0" err="1" smtClean="0"/>
              <a:t>nov</a:t>
            </a:r>
            <a:r>
              <a:rPr lang="fr-FR" dirty="0" smtClean="0"/>
              <a:t> 2017 avec le Trio Brassens et le </a:t>
            </a:r>
            <a:r>
              <a:rPr lang="fr-FR" dirty="0" err="1" smtClean="0"/>
              <a:t>Big</a:t>
            </a:r>
            <a:r>
              <a:rPr lang="fr-FR" dirty="0" smtClean="0"/>
              <a:t> band de Viriat</a:t>
            </a:r>
          </a:p>
          <a:p>
            <a:endParaRPr lang="fr-FR" b="1" dirty="0"/>
          </a:p>
          <a:p>
            <a:r>
              <a:rPr lang="fr-FR" b="1" dirty="0" smtClean="0"/>
              <a:t>Le </a:t>
            </a:r>
            <a:r>
              <a:rPr lang="fr-FR" b="1" dirty="0"/>
              <a:t>printemps des Arts sur </a:t>
            </a:r>
            <a:r>
              <a:rPr lang="fr-FR" b="1" dirty="0" err="1"/>
              <a:t>Courmangoux</a:t>
            </a:r>
            <a:r>
              <a:rPr lang="fr-FR" dirty="0" smtClean="0"/>
              <a:t>,(avril) </a:t>
            </a:r>
            <a:r>
              <a:rPr lang="fr-FR" dirty="0"/>
              <a:t>avec le GA, la Com-Com, et Sports-Nature en Revermont et des enfants super photographes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La fête de la musique, </a:t>
            </a:r>
            <a:r>
              <a:rPr lang="fr-FR" dirty="0" smtClean="0"/>
              <a:t>à VERJON Juin 2018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/>
              <a:t>Soirée de l’Envol: </a:t>
            </a:r>
            <a:r>
              <a:rPr lang="fr-FR" sz="2800" dirty="0" smtClean="0"/>
              <a:t>Trio </a:t>
            </a:r>
            <a:r>
              <a:rPr lang="fr-FR" sz="3100" dirty="0" smtClean="0"/>
              <a:t>Brassens et le </a:t>
            </a:r>
            <a:r>
              <a:rPr lang="fr-FR" sz="3100" dirty="0" err="1" smtClean="0"/>
              <a:t>Big</a:t>
            </a:r>
            <a:r>
              <a:rPr lang="fr-FR" sz="3100" dirty="0" smtClean="0"/>
              <a:t> Band de Viriat</a:t>
            </a:r>
            <a:endParaRPr lang="fr-FR" sz="31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2751919"/>
            <a:ext cx="3655242" cy="2808312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608512" cy="3240360"/>
          </a:xfrm>
        </p:spPr>
      </p:pic>
    </p:spTree>
    <p:extLst>
      <p:ext uri="{BB962C8B-B14F-4D97-AF65-F5344CB8AC3E}">
        <p14:creationId xmlns:p14="http://schemas.microsoft.com/office/powerpoint/2010/main" val="9642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674084" cy="1293028"/>
          </a:xfrm>
        </p:spPr>
        <p:txBody>
          <a:bodyPr>
            <a:normAutofit/>
          </a:bodyPr>
          <a:lstStyle/>
          <a:p>
            <a:r>
              <a:rPr lang="fr-FR" b="1" dirty="0" smtClean="0"/>
              <a:t>Fête de la musique </a:t>
            </a:r>
            <a:r>
              <a:rPr lang="fr-FR" sz="2200" dirty="0" smtClean="0"/>
              <a:t>avec </a:t>
            </a:r>
            <a:r>
              <a:rPr lang="fr-FR" sz="2200" dirty="0" err="1" smtClean="0"/>
              <a:t>Verjon</a:t>
            </a:r>
            <a:endParaRPr lang="fr-FR" sz="2700" dirty="0"/>
          </a:p>
        </p:txBody>
      </p:sp>
      <p:graphicFrame>
        <p:nvGraphicFramePr>
          <p:cNvPr id="4" name="Espace réservé du contenu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365475"/>
              </p:ext>
            </p:extLst>
          </p:nvPr>
        </p:nvGraphicFramePr>
        <p:xfrm>
          <a:off x="3491880" y="1988840"/>
          <a:ext cx="3456384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5667126" imgH="8019694" progId="AcroExch.Document.7">
                  <p:embed/>
                </p:oleObj>
              </mc:Choice>
              <mc:Fallback>
                <p:oleObj name="Acrobat Document" r:id="rId3" imgW="5667126" imgH="801969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1880" y="1988840"/>
                        <a:ext cx="3456384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Les prévisions </a:t>
            </a:r>
            <a:r>
              <a:rPr lang="fr-FR" dirty="0" smtClean="0"/>
              <a:t>2018-2019: </a:t>
            </a:r>
            <a:r>
              <a:rPr lang="fr-FR" sz="3100" dirty="0" smtClean="0"/>
              <a:t>activités et budget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000" dirty="0" smtClean="0">
              <a:solidFill>
                <a:srgbClr val="00B050"/>
              </a:solidFill>
            </a:endParaRPr>
          </a:p>
          <a:p>
            <a:r>
              <a:rPr lang="fr-FR" sz="2000" dirty="0" smtClean="0">
                <a:solidFill>
                  <a:srgbClr val="00B050"/>
                </a:solidFill>
              </a:rPr>
              <a:t>l’activité Chorale</a:t>
            </a:r>
            <a:endParaRPr lang="fr-FR" sz="2000" dirty="0">
              <a:solidFill>
                <a:srgbClr val="00B050"/>
              </a:solidFill>
            </a:endParaRPr>
          </a:p>
          <a:p>
            <a:endParaRPr lang="fr-FR" sz="2000" dirty="0" smtClean="0"/>
          </a:p>
          <a:p>
            <a:r>
              <a:rPr lang="fr-FR" sz="2000" dirty="0" smtClean="0">
                <a:solidFill>
                  <a:srgbClr val="FF0066"/>
                </a:solidFill>
              </a:rPr>
              <a:t>Soirée de l’Envol, le 3/11</a:t>
            </a:r>
          </a:p>
          <a:p>
            <a:r>
              <a:rPr lang="fr-FR" sz="2000" dirty="0" smtClean="0">
                <a:solidFill>
                  <a:srgbClr val="FFC000"/>
                </a:solidFill>
              </a:rPr>
              <a:t>Programme </a:t>
            </a:r>
            <a:r>
              <a:rPr lang="fr-FR" sz="2000" dirty="0" smtClean="0">
                <a:solidFill>
                  <a:srgbClr val="FFC000"/>
                </a:solidFill>
              </a:rPr>
              <a:t>d’Evasion </a:t>
            </a:r>
            <a:r>
              <a:rPr lang="fr-FR" sz="2000" dirty="0" smtClean="0"/>
              <a:t>en cours de finalisation </a:t>
            </a:r>
            <a:endParaRPr lang="fr-FR" sz="2000" dirty="0"/>
          </a:p>
          <a:p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0070C0"/>
                </a:solidFill>
              </a:rPr>
              <a:t>Prévisions budgétaires 2018-2019: 2 activités sans </a:t>
            </a:r>
            <a:r>
              <a:rPr lang="fr-FR" sz="2000" dirty="0" smtClean="0">
                <a:solidFill>
                  <a:srgbClr val="0070C0"/>
                </a:solidFill>
              </a:rPr>
              <a:t>cotisation et une augmentation pour la gym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sz="2000" dirty="0" smtClean="0">
                <a:solidFill>
                  <a:srgbClr val="0070C0"/>
                </a:solidFill>
              </a:rPr>
              <a:t>Et des suggestions: </a:t>
            </a:r>
            <a:r>
              <a:rPr lang="fr-FR" sz="2000" b="1" dirty="0" smtClean="0"/>
              <a:t>un forum des associations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739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1746" y="871632"/>
            <a:ext cx="7866072" cy="5138896"/>
          </a:xfrm>
        </p:spPr>
        <p:txBody>
          <a:bodyPr/>
          <a:lstStyle/>
          <a:p>
            <a:endParaRPr lang="fr-FR" sz="2000" dirty="0" smtClean="0"/>
          </a:p>
          <a:p>
            <a:endParaRPr lang="fr-FR" sz="2000" dirty="0"/>
          </a:p>
          <a:p>
            <a:pPr marL="0" indent="0">
              <a:buNone/>
            </a:pPr>
            <a:endParaRPr lang="fr-FR" sz="2000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2000" b="1" dirty="0" smtClean="0"/>
              <a:t>MERCI</a:t>
            </a:r>
          </a:p>
          <a:p>
            <a:r>
              <a:rPr lang="fr-FR" sz="2000" dirty="0" smtClean="0"/>
              <a:t>À la mairie avec Christiane M. et Dominique </a:t>
            </a:r>
          </a:p>
          <a:p>
            <a:r>
              <a:rPr lang="fr-FR" sz="2000" dirty="0" smtClean="0"/>
              <a:t>Aux webmasters (Cx et </a:t>
            </a:r>
            <a:r>
              <a:rPr lang="fr-FR" sz="2000" dirty="0" err="1" smtClean="0"/>
              <a:t>Verjon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Aux musiciens</a:t>
            </a:r>
          </a:p>
          <a:p>
            <a:r>
              <a:rPr lang="fr-FR" dirty="0" smtClean="0"/>
              <a:t>A Bernard </a:t>
            </a:r>
            <a:r>
              <a:rPr lang="fr-FR" dirty="0" err="1" smtClean="0"/>
              <a:t>Cornaton</a:t>
            </a:r>
            <a:r>
              <a:rPr lang="fr-FR" dirty="0" smtClean="0"/>
              <a:t> , Thierry Parmentier, Richard </a:t>
            </a:r>
            <a:r>
              <a:rPr lang="fr-FR" dirty="0" err="1" smtClean="0"/>
              <a:t>Painguet</a:t>
            </a:r>
            <a:r>
              <a:rPr lang="fr-FR" dirty="0" smtClean="0"/>
              <a:t> and Cie, à Berengère </a:t>
            </a:r>
            <a:r>
              <a:rPr lang="fr-FR" dirty="0" err="1" smtClean="0"/>
              <a:t>Bulin</a:t>
            </a:r>
            <a:endParaRPr lang="fr-FR" sz="2000" dirty="0" smtClean="0"/>
          </a:p>
          <a:p>
            <a:r>
              <a:rPr lang="fr-FR" dirty="0"/>
              <a:t>A</a:t>
            </a:r>
            <a:r>
              <a:rPr lang="fr-FR" sz="2000" dirty="0" smtClean="0"/>
              <a:t> vous, aux </a:t>
            </a:r>
            <a:r>
              <a:rPr lang="fr-FR" dirty="0"/>
              <a:t>enfants! </a:t>
            </a:r>
            <a:endParaRPr lang="fr-FR" dirty="0" smtClean="0"/>
          </a:p>
          <a:p>
            <a:r>
              <a:rPr lang="fr-FR" dirty="0" smtClean="0"/>
              <a:t>Au </a:t>
            </a:r>
            <a:r>
              <a:rPr lang="fr-FR" dirty="0"/>
              <a:t>bureau/CA **/***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dirty="0"/>
          </a:p>
          <a:p>
            <a:pPr marL="36576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40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55038" y="764704"/>
            <a:ext cx="6377940" cy="1293028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EVASION</a:t>
            </a:r>
            <a:r>
              <a:rPr lang="fr-FR" sz="4000" dirty="0" smtClean="0"/>
              <a:t> 2018-2019: </a:t>
            </a:r>
            <a:r>
              <a:rPr lang="fr-FR" sz="1800" dirty="0" err="1" smtClean="0"/>
              <a:t>pré-programme</a:t>
            </a:r>
            <a:endParaRPr lang="fr-FR" sz="1800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99592" y="1844824"/>
            <a:ext cx="7128792" cy="4896544"/>
          </a:xfrm>
        </p:spPr>
        <p:txBody>
          <a:bodyPr>
            <a:normAutofit fontScale="25000" lnSpcReduction="20000"/>
          </a:bodyPr>
          <a:lstStyle/>
          <a:p>
            <a:r>
              <a:rPr lang="fr-FR" sz="42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</a:t>
            </a:r>
            <a:r>
              <a:rPr lang="fr-FR" sz="4200" b="1" u="sng" dirty="0">
                <a:solidFill>
                  <a:srgbClr val="FF0000"/>
                </a:solidFill>
              </a:rPr>
              <a:t>Septembre-décembre 2018 :</a:t>
            </a:r>
            <a:r>
              <a:rPr lang="fr-FR" sz="4200" b="1" dirty="0">
                <a:solidFill>
                  <a:srgbClr val="FF0000"/>
                </a:solidFill>
              </a:rPr>
              <a:t> </a:t>
            </a:r>
            <a:endParaRPr lang="fr-FR" sz="4200" dirty="0">
              <a:solidFill>
                <a:srgbClr val="FF0000"/>
              </a:solidFill>
            </a:endParaRPr>
          </a:p>
          <a:p>
            <a:r>
              <a:rPr lang="fr-FR" sz="4200" b="1" dirty="0"/>
              <a:t> </a:t>
            </a:r>
            <a:r>
              <a:rPr lang="fr-FR" sz="4200" dirty="0" smtClean="0"/>
              <a:t>1</a:t>
            </a:r>
            <a:r>
              <a:rPr lang="fr-FR" sz="4200" dirty="0"/>
              <a:t>. Samedi 13/10 </a:t>
            </a:r>
            <a:r>
              <a:rPr lang="fr-FR" sz="4200" dirty="0" err="1"/>
              <a:t>apm</a:t>
            </a:r>
            <a:r>
              <a:rPr lang="fr-FR" sz="4200" dirty="0"/>
              <a:t> : </a:t>
            </a:r>
            <a:r>
              <a:rPr lang="fr-FR" sz="4200" b="1" dirty="0">
                <a:solidFill>
                  <a:srgbClr val="00B050"/>
                </a:solidFill>
              </a:rPr>
              <a:t>Balade à Tournus : basilique et musée du vélo</a:t>
            </a:r>
            <a:r>
              <a:rPr lang="fr-FR" sz="4200" b="1" dirty="0"/>
              <a:t>.</a:t>
            </a:r>
            <a:r>
              <a:rPr lang="fr-FR" sz="4200" dirty="0"/>
              <a:t> Adultes et enfants .A participation 5€ (kms 2,50€ + 2,50€ partie musée). </a:t>
            </a:r>
            <a:r>
              <a:rPr lang="fr-FR" sz="4200" i="1" dirty="0"/>
              <a:t>Possibilité de partir le matin + restau</a:t>
            </a:r>
            <a:endParaRPr lang="fr-FR" sz="4200" dirty="0"/>
          </a:p>
          <a:p>
            <a:r>
              <a:rPr lang="fr-FR" sz="4200" b="1" dirty="0"/>
              <a:t> </a:t>
            </a:r>
            <a:r>
              <a:rPr lang="fr-FR" sz="4200" dirty="0" smtClean="0"/>
              <a:t>2</a:t>
            </a:r>
            <a:r>
              <a:rPr lang="fr-FR" sz="4200" dirty="0"/>
              <a:t>. samedi 3/11: </a:t>
            </a:r>
            <a:r>
              <a:rPr lang="fr-FR" sz="4200" b="1" dirty="0">
                <a:solidFill>
                  <a:srgbClr val="00B050"/>
                </a:solidFill>
              </a:rPr>
              <a:t>soirée de l’Envol</a:t>
            </a:r>
            <a:r>
              <a:rPr lang="fr-FR" sz="4200" dirty="0"/>
              <a:t>, avec « Un dimanche à 15h »</a:t>
            </a:r>
          </a:p>
          <a:p>
            <a:pPr marL="0" indent="0">
              <a:buNone/>
            </a:pPr>
            <a:r>
              <a:rPr lang="fr-FR" sz="4200" dirty="0" smtClean="0"/>
              <a:t>        A </a:t>
            </a:r>
            <a:r>
              <a:rPr lang="fr-FR" sz="4200" dirty="0"/>
              <a:t>partir de 19h30. Entrées/ 10€ adultes, 5€ 12-18 ans et gratuit pour les enfants.</a:t>
            </a:r>
          </a:p>
          <a:p>
            <a:r>
              <a:rPr lang="fr-FR" sz="4200" dirty="0"/>
              <a:t> </a:t>
            </a:r>
            <a:r>
              <a:rPr lang="fr-FR" sz="4200" dirty="0" smtClean="0"/>
              <a:t> </a:t>
            </a:r>
            <a:r>
              <a:rPr lang="fr-FR" sz="4200" dirty="0"/>
              <a:t>3. Samedi 8/12 10 h 30: </a:t>
            </a:r>
            <a:r>
              <a:rPr lang="fr-FR" sz="4200" b="1" dirty="0">
                <a:solidFill>
                  <a:srgbClr val="00B050"/>
                </a:solidFill>
              </a:rPr>
              <a:t>Téléthon,</a:t>
            </a:r>
            <a:r>
              <a:rPr lang="fr-FR" sz="4200" dirty="0">
                <a:solidFill>
                  <a:srgbClr val="00B050"/>
                </a:solidFill>
              </a:rPr>
              <a:t> </a:t>
            </a:r>
            <a:r>
              <a:rPr lang="fr-FR" sz="4200" dirty="0"/>
              <a:t>place du Candi</a:t>
            </a:r>
          </a:p>
          <a:p>
            <a:r>
              <a:rPr lang="fr-FR" sz="4200" dirty="0"/>
              <a:t> </a:t>
            </a:r>
            <a:r>
              <a:rPr lang="fr-FR" sz="4200" dirty="0" smtClean="0"/>
              <a:t>  </a:t>
            </a:r>
            <a:r>
              <a:rPr lang="fr-FR" sz="4200" dirty="0"/>
              <a:t>4. Vendredi 21/12, 19h : </a:t>
            </a:r>
            <a:r>
              <a:rPr lang="fr-FR" sz="4200" b="1" dirty="0">
                <a:solidFill>
                  <a:srgbClr val="00B050"/>
                </a:solidFill>
              </a:rPr>
              <a:t>Marche et illuminations</a:t>
            </a:r>
            <a:r>
              <a:rPr lang="fr-FR" sz="4200" dirty="0">
                <a:solidFill>
                  <a:srgbClr val="00B050"/>
                </a:solidFill>
              </a:rPr>
              <a:t> </a:t>
            </a:r>
            <a:r>
              <a:rPr lang="fr-FR" sz="4200" dirty="0"/>
              <a:t>de </a:t>
            </a:r>
            <a:r>
              <a:rPr lang="fr-FR" sz="4200" dirty="0" err="1"/>
              <a:t>Courmangoux</a:t>
            </a:r>
            <a:r>
              <a:rPr lang="fr-FR" sz="4200" dirty="0"/>
              <a:t>, vin chaud et  gâteaux salés-sucrés de Noël, RDV devant la mairie. </a:t>
            </a:r>
            <a:r>
              <a:rPr lang="fr-FR" sz="4200" b="1" dirty="0"/>
              <a:t>Jeu de Noël prévu.</a:t>
            </a:r>
            <a:endParaRPr lang="fr-FR" sz="4200" dirty="0"/>
          </a:p>
          <a:p>
            <a:pPr marL="0" indent="0">
              <a:buNone/>
            </a:pPr>
            <a:r>
              <a:rPr lang="fr-FR" sz="4200" dirty="0"/>
              <a:t> </a:t>
            </a:r>
            <a:r>
              <a:rPr lang="fr-FR" sz="42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</a:t>
            </a:r>
            <a:r>
              <a:rPr lang="fr-FR" sz="4200" b="1" u="sng" dirty="0">
                <a:solidFill>
                  <a:srgbClr val="FF0000"/>
                </a:solidFill>
              </a:rPr>
              <a:t>Janvier-juin 2019 </a:t>
            </a:r>
            <a:r>
              <a:rPr lang="fr-FR" sz="4200" b="1" u="sng" dirty="0" smtClean="0">
                <a:solidFill>
                  <a:srgbClr val="FF0000"/>
                </a:solidFill>
              </a:rPr>
              <a:t>:</a:t>
            </a:r>
            <a:r>
              <a:rPr lang="fr-FR" sz="4200" b="1" dirty="0"/>
              <a:t> </a:t>
            </a:r>
            <a:endParaRPr lang="fr-FR" sz="4200" dirty="0"/>
          </a:p>
          <a:p>
            <a:r>
              <a:rPr lang="fr-FR" sz="4200" dirty="0"/>
              <a:t>5. Samedi 12/01 15h30-18h : </a:t>
            </a:r>
            <a:r>
              <a:rPr lang="fr-FR" sz="4200" b="1" dirty="0">
                <a:solidFill>
                  <a:srgbClr val="009900"/>
                </a:solidFill>
              </a:rPr>
              <a:t>« La Lune, rêves et découvertes »,</a:t>
            </a:r>
            <a:r>
              <a:rPr lang="fr-FR" sz="4200" dirty="0">
                <a:solidFill>
                  <a:srgbClr val="009900"/>
                </a:solidFill>
              </a:rPr>
              <a:t> </a:t>
            </a:r>
            <a:r>
              <a:rPr lang="fr-FR" sz="4200" dirty="0"/>
              <a:t>une conférence de J. C. </a:t>
            </a:r>
            <a:r>
              <a:rPr lang="fr-FR" sz="4200" dirty="0" err="1"/>
              <a:t>Allehaux</a:t>
            </a:r>
            <a:r>
              <a:rPr lang="fr-FR" sz="4200" dirty="0"/>
              <a:t> avec, si le temps le permet, observation de la lune au télescope. Salle des associations. Adultes et enfants</a:t>
            </a:r>
          </a:p>
          <a:p>
            <a:r>
              <a:rPr lang="fr-FR" sz="4200" dirty="0"/>
              <a:t>6. Mercredi 16/1 ou 6/2 : </a:t>
            </a:r>
            <a:r>
              <a:rPr lang="fr-FR" sz="4200" b="1" dirty="0">
                <a:solidFill>
                  <a:srgbClr val="009900"/>
                </a:solidFill>
              </a:rPr>
              <a:t>Renault Trucks </a:t>
            </a:r>
            <a:r>
              <a:rPr lang="fr-FR" sz="4200" i="1" dirty="0"/>
              <a:t>(en attente de confirmation) </a:t>
            </a:r>
            <a:r>
              <a:rPr lang="fr-FR" sz="4200" dirty="0"/>
              <a:t> </a:t>
            </a:r>
          </a:p>
          <a:p>
            <a:r>
              <a:rPr lang="fr-FR" sz="4200" dirty="0"/>
              <a:t>7. Samedi 26/01 ou 1/02, 14h : </a:t>
            </a:r>
            <a:r>
              <a:rPr lang="fr-FR" sz="4200" b="1" dirty="0">
                <a:solidFill>
                  <a:srgbClr val="009900"/>
                </a:solidFill>
              </a:rPr>
              <a:t>5èmes </a:t>
            </a:r>
            <a:r>
              <a:rPr lang="fr-FR" sz="4200" b="1" dirty="0" err="1">
                <a:solidFill>
                  <a:srgbClr val="009900"/>
                </a:solidFill>
              </a:rPr>
              <a:t>Evasionades</a:t>
            </a:r>
            <a:r>
              <a:rPr lang="fr-FR" sz="4200" dirty="0">
                <a:solidFill>
                  <a:srgbClr val="009900"/>
                </a:solidFill>
              </a:rPr>
              <a:t> </a:t>
            </a:r>
            <a:r>
              <a:rPr lang="fr-FR" sz="4200" dirty="0"/>
              <a:t>au gymnase de St Etienne du Bois. Enfants de 4 à 12 ans et parents</a:t>
            </a:r>
            <a:r>
              <a:rPr lang="fr-FR" sz="4200" dirty="0" smtClean="0"/>
              <a:t>.</a:t>
            </a:r>
            <a:r>
              <a:rPr lang="fr-FR" sz="4200" dirty="0"/>
              <a:t> </a:t>
            </a:r>
          </a:p>
          <a:p>
            <a:r>
              <a:rPr lang="fr-FR" sz="4200" dirty="0"/>
              <a:t>8. Dimanche 10/03 14h30 :</a:t>
            </a:r>
            <a:r>
              <a:rPr lang="fr-FR" sz="4200" b="1" dirty="0"/>
              <a:t> </a:t>
            </a:r>
            <a:r>
              <a:rPr lang="fr-FR" sz="4200" b="1" dirty="0">
                <a:solidFill>
                  <a:srgbClr val="009900"/>
                </a:solidFill>
              </a:rPr>
              <a:t>Carnaval des enfants </a:t>
            </a:r>
            <a:r>
              <a:rPr lang="fr-FR" sz="4200" dirty="0" err="1" smtClean="0"/>
              <a:t>Chevignat</a:t>
            </a:r>
            <a:r>
              <a:rPr lang="fr-FR" sz="4200" b="1" dirty="0"/>
              <a:t> </a:t>
            </a:r>
            <a:endParaRPr lang="fr-FR" sz="4200" dirty="0"/>
          </a:p>
          <a:p>
            <a:r>
              <a:rPr lang="fr-FR" sz="4200" dirty="0"/>
              <a:t>9. Vendredi 22 ou 29/03 19h : </a:t>
            </a:r>
            <a:r>
              <a:rPr lang="fr-FR" sz="4200" b="1" dirty="0">
                <a:solidFill>
                  <a:srgbClr val="009900"/>
                </a:solidFill>
              </a:rPr>
              <a:t>cours de cuisine italienne à la  Trattoria</a:t>
            </a:r>
            <a:r>
              <a:rPr lang="fr-FR" sz="4200" dirty="0">
                <a:solidFill>
                  <a:srgbClr val="009900"/>
                </a:solidFill>
              </a:rPr>
              <a:t>, </a:t>
            </a:r>
            <a:r>
              <a:rPr lang="fr-FR" sz="4200" dirty="0"/>
              <a:t>à Bourg </a:t>
            </a:r>
            <a:endParaRPr lang="fr-FR" sz="4200" dirty="0" smtClean="0"/>
          </a:p>
          <a:p>
            <a:r>
              <a:rPr lang="fr-FR" sz="4200" dirty="0" smtClean="0"/>
              <a:t>10:Mercredi </a:t>
            </a:r>
            <a:r>
              <a:rPr lang="fr-FR" sz="4200" dirty="0"/>
              <a:t>3/04 journée : </a:t>
            </a:r>
            <a:r>
              <a:rPr lang="fr-FR" sz="4200" b="1" dirty="0">
                <a:solidFill>
                  <a:srgbClr val="009900"/>
                </a:solidFill>
              </a:rPr>
              <a:t>Beaune, les hospices et la </a:t>
            </a:r>
            <a:r>
              <a:rPr lang="fr-FR" sz="4200" b="1" dirty="0" err="1">
                <a:solidFill>
                  <a:srgbClr val="009900"/>
                </a:solidFill>
              </a:rPr>
              <a:t>moutarderie</a:t>
            </a:r>
            <a:r>
              <a:rPr lang="fr-FR" sz="4200" b="1" dirty="0">
                <a:solidFill>
                  <a:srgbClr val="009900"/>
                </a:solidFill>
              </a:rPr>
              <a:t> Fallot. </a:t>
            </a:r>
            <a:r>
              <a:rPr lang="fr-FR" sz="4200" dirty="0"/>
              <a:t>A </a:t>
            </a:r>
            <a:r>
              <a:rPr lang="fr-FR" sz="4200" dirty="0" smtClean="0"/>
              <a:t>participation</a:t>
            </a:r>
          </a:p>
          <a:p>
            <a:r>
              <a:rPr lang="fr-FR" sz="4000" dirty="0"/>
              <a:t>11. Mercredi ou samedi mai journée : </a:t>
            </a:r>
            <a:r>
              <a:rPr lang="fr-FR" sz="4000" b="1" dirty="0">
                <a:solidFill>
                  <a:srgbClr val="009900"/>
                </a:solidFill>
              </a:rPr>
              <a:t>balade à </a:t>
            </a:r>
            <a:r>
              <a:rPr lang="fr-FR" sz="4000" b="1" dirty="0" err="1">
                <a:solidFill>
                  <a:srgbClr val="009900"/>
                </a:solidFill>
              </a:rPr>
              <a:t>Fort-l’Ecluse</a:t>
            </a:r>
            <a:r>
              <a:rPr lang="fr-FR" sz="4000" b="1" dirty="0">
                <a:solidFill>
                  <a:srgbClr val="009900"/>
                </a:solidFill>
              </a:rPr>
              <a:t> </a:t>
            </a:r>
            <a:r>
              <a:rPr lang="fr-FR" sz="4000" b="1" dirty="0"/>
              <a:t>:</a:t>
            </a:r>
            <a:r>
              <a:rPr lang="fr-FR" sz="4000" dirty="0"/>
              <a:t> </a:t>
            </a:r>
            <a:r>
              <a:rPr lang="fr-FR" sz="4000" dirty="0" err="1"/>
              <a:t>rando</a:t>
            </a:r>
            <a:r>
              <a:rPr lang="fr-FR" sz="4000" dirty="0"/>
              <a:t> découverte, pique-nique et visite. </a:t>
            </a:r>
            <a:r>
              <a:rPr lang="fr-FR" sz="4000" b="1" dirty="0"/>
              <a:t>Ou </a:t>
            </a:r>
            <a:r>
              <a:rPr lang="fr-FR" sz="4000" b="1" dirty="0">
                <a:solidFill>
                  <a:srgbClr val="009900"/>
                </a:solidFill>
              </a:rPr>
              <a:t>Clairvaux les lacs : </a:t>
            </a:r>
            <a:r>
              <a:rPr lang="fr-FR" sz="4000" dirty="0"/>
              <a:t>musée des maquettes et croisière sur le lac de </a:t>
            </a:r>
            <a:r>
              <a:rPr lang="fr-FR" sz="4000" dirty="0" err="1"/>
              <a:t>Vouglans</a:t>
            </a:r>
            <a:r>
              <a:rPr lang="fr-FR" sz="4000" dirty="0"/>
              <a:t>, à bord du Louisiane. A participation. </a:t>
            </a:r>
          </a:p>
          <a:p>
            <a:endParaRPr lang="fr-FR" sz="4200" dirty="0" smtClean="0"/>
          </a:p>
          <a:p>
            <a:endParaRPr lang="fr-FR" sz="4200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Et des propositions…pour 2019.2020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fr-FR" dirty="0" smtClean="0"/>
              <a:t>Quid Assemblée nationale ? </a:t>
            </a:r>
          </a:p>
          <a:p>
            <a:r>
              <a:rPr lang="fr-FR" dirty="0" smtClean="0"/>
              <a:t>Quid visite de propriétés viticoles….</a:t>
            </a:r>
          </a:p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8972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6377940" cy="1293028"/>
          </a:xfrm>
        </p:spPr>
        <p:txBody>
          <a:bodyPr/>
          <a:lstStyle/>
          <a:p>
            <a:r>
              <a:rPr lang="fr-FR" dirty="0" smtClean="0"/>
              <a:t>            </a:t>
            </a:r>
            <a:r>
              <a:rPr lang="fr-FR" b="1" dirty="0" smtClean="0">
                <a:solidFill>
                  <a:srgbClr val="FF0000"/>
                </a:solidFill>
              </a:rPr>
              <a:t>C</a:t>
            </a:r>
            <a:r>
              <a:rPr lang="fr-FR" b="1" dirty="0" smtClean="0">
                <a:solidFill>
                  <a:srgbClr val="00B050"/>
                </a:solidFill>
              </a:rPr>
              <a:t>O</a:t>
            </a:r>
            <a:r>
              <a:rPr lang="fr-FR" b="1" dirty="0" smtClean="0">
                <a:solidFill>
                  <a:srgbClr val="00B0F0"/>
                </a:solidFill>
              </a:rPr>
              <a:t>N</a:t>
            </a:r>
            <a:r>
              <a:rPr lang="fr-FR" b="1" dirty="0" smtClean="0">
                <a:solidFill>
                  <a:schemeClr val="accent2"/>
                </a:solidFill>
              </a:rPr>
              <a:t>C</a:t>
            </a:r>
            <a:r>
              <a:rPr lang="fr-FR" b="1" dirty="0" smtClean="0">
                <a:solidFill>
                  <a:srgbClr val="7030A0"/>
                </a:solidFill>
              </a:rPr>
              <a:t>L</a:t>
            </a:r>
            <a:r>
              <a:rPr lang="fr-FR" b="1" dirty="0" smtClean="0"/>
              <a:t>U</a:t>
            </a:r>
            <a:r>
              <a:rPr lang="fr-FR" b="1" dirty="0" smtClean="0">
                <a:solidFill>
                  <a:srgbClr val="FF0066"/>
                </a:solidFill>
              </a:rPr>
              <a:t>S</a:t>
            </a:r>
            <a:r>
              <a:rPr lang="fr-FR" b="1" dirty="0" smtClean="0">
                <a:solidFill>
                  <a:srgbClr val="0070C0"/>
                </a:solidFill>
              </a:rPr>
              <a:t>I</a:t>
            </a:r>
            <a:r>
              <a:rPr lang="fr-FR" b="1" dirty="0" smtClean="0">
                <a:solidFill>
                  <a:schemeClr val="accent5"/>
                </a:solidFill>
              </a:rPr>
              <a:t>O</a:t>
            </a:r>
            <a:r>
              <a:rPr lang="fr-FR" b="1" dirty="0" smtClean="0">
                <a:solidFill>
                  <a:srgbClr val="92D050"/>
                </a:solidFill>
              </a:rPr>
              <a:t>N</a:t>
            </a:r>
            <a:endParaRPr lang="fr-FR" b="1" dirty="0">
              <a:solidFill>
                <a:srgbClr val="92D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Nous avons besoin de vous, de vos idées , de vos souhaits</a:t>
            </a:r>
          </a:p>
          <a:p>
            <a:r>
              <a:rPr lang="fr-FR" dirty="0" smtClean="0"/>
              <a:t>Appel à candidatures: CA, bureau, bénévoles pour les manifestations. </a:t>
            </a:r>
          </a:p>
          <a:p>
            <a:r>
              <a:rPr lang="fr-FR" dirty="0" smtClean="0"/>
              <a:t>Et demain??</a:t>
            </a:r>
          </a:p>
          <a:p>
            <a:r>
              <a:rPr lang="fr-FR" dirty="0" smtClean="0"/>
              <a:t>Suggestions/idées…</a:t>
            </a:r>
            <a:endParaRPr lang="fr-FR" dirty="0"/>
          </a:p>
          <a:p>
            <a:endParaRPr lang="fr-FR" dirty="0" smtClean="0"/>
          </a:p>
          <a:p>
            <a:pPr marL="36576" indent="0">
              <a:buNone/>
            </a:pPr>
            <a:r>
              <a:rPr lang="fr-FR" dirty="0" smtClean="0"/>
              <a:t>                          </a:t>
            </a:r>
            <a:r>
              <a:rPr lang="fr-FR" sz="4000" b="1" dirty="0" smtClean="0">
                <a:solidFill>
                  <a:srgbClr val="0070C0"/>
                </a:solidFill>
              </a:rPr>
              <a:t>M</a:t>
            </a:r>
            <a:r>
              <a:rPr lang="fr-FR" sz="4000" b="1" dirty="0" smtClean="0">
                <a:solidFill>
                  <a:srgbClr val="00B050"/>
                </a:solidFill>
              </a:rPr>
              <a:t>E</a:t>
            </a:r>
            <a:r>
              <a:rPr lang="fr-FR" sz="4000" b="1" dirty="0" smtClean="0">
                <a:solidFill>
                  <a:srgbClr val="FF0000"/>
                </a:solidFill>
              </a:rPr>
              <a:t>R</a:t>
            </a:r>
            <a:r>
              <a:rPr lang="fr-FR" sz="4000" b="1" dirty="0" smtClean="0">
                <a:solidFill>
                  <a:srgbClr val="FFC000"/>
                </a:solidFill>
              </a:rPr>
              <a:t>C</a:t>
            </a:r>
            <a:r>
              <a:rPr lang="fr-FR" sz="4000" b="1" dirty="0" smtClean="0"/>
              <a:t>I</a:t>
            </a:r>
            <a:r>
              <a:rPr lang="fr-FR" sz="4000" b="1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/>
              <a:t>à tous et au bureau et au CA (Christiane, Laurence et Stéphanie, </a:t>
            </a:r>
            <a:r>
              <a:rPr lang="fr-FR" sz="1600" smtClean="0"/>
              <a:t>Dalila, Candy</a:t>
            </a:r>
            <a:r>
              <a:rPr lang="fr-FR" sz="1600" dirty="0" smtClean="0"/>
              <a:t>, Françoise C, Laurence O, </a:t>
            </a:r>
            <a:r>
              <a:rPr lang="fr-FR" sz="1600" dirty="0" err="1" smtClean="0"/>
              <a:t>Maugé</a:t>
            </a:r>
            <a:r>
              <a:rPr lang="fr-FR" sz="1600" dirty="0" smtClean="0"/>
              <a:t>, Marie-Ange, René</a:t>
            </a:r>
            <a:r>
              <a:rPr lang="fr-FR" sz="1600" dirty="0" smtClean="0"/>
              <a:t>,)</a:t>
            </a:r>
            <a:endParaRPr lang="fr-FR" sz="1600" dirty="0" smtClean="0"/>
          </a:p>
          <a:p>
            <a:pPr marL="36576" indent="0">
              <a:buNone/>
            </a:pPr>
            <a:r>
              <a:rPr lang="fr-FR" sz="1600" dirty="0" smtClean="0"/>
              <a:t>et au comité des fêtes de </a:t>
            </a:r>
            <a:r>
              <a:rPr lang="fr-FR" sz="1600" dirty="0" err="1" smtClean="0"/>
              <a:t>Verjon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Bilan financier </a:t>
            </a:r>
            <a:r>
              <a:rPr lang="fr-FR" sz="2000" dirty="0" smtClean="0"/>
              <a:t>(CG)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fr-FR" dirty="0" smtClean="0"/>
              <a:t>61 adhésions (en baisse, gym)</a:t>
            </a:r>
          </a:p>
          <a:p>
            <a:endParaRPr lang="fr-FR" dirty="0" smtClean="0"/>
          </a:p>
          <a:p>
            <a:r>
              <a:rPr lang="fr-FR" sz="2200" dirty="0"/>
              <a:t>2</a:t>
            </a:r>
            <a:r>
              <a:rPr lang="fr-FR" sz="2200" dirty="0" smtClean="0"/>
              <a:t> activités à cotisations (Gym et Evasion)</a:t>
            </a:r>
          </a:p>
          <a:p>
            <a:r>
              <a:rPr lang="fr-FR" sz="2200" dirty="0" smtClean="0"/>
              <a:t>Des dépenses associatives(assurances, fournitures, carnaval, AG, téléthon…)</a:t>
            </a:r>
          </a:p>
          <a:p>
            <a:r>
              <a:rPr lang="fr-FR" sz="2200" dirty="0" smtClean="0"/>
              <a:t>Des recettes (soirée de l’Envol ++, fête de la musique, printemps des arts)</a:t>
            </a:r>
          </a:p>
          <a:p>
            <a:r>
              <a:rPr lang="fr-FR" dirty="0" smtClean="0"/>
              <a:t>I</a:t>
            </a:r>
            <a:r>
              <a:rPr lang="fr-FR" sz="2200" dirty="0" smtClean="0"/>
              <a:t>nvestissements (gym)</a:t>
            </a:r>
            <a:endParaRPr lang="fr-FR" sz="2200" dirty="0"/>
          </a:p>
          <a:p>
            <a:endParaRPr lang="fr-FR" sz="2200" dirty="0" smtClean="0"/>
          </a:p>
        </p:txBody>
      </p:sp>
    </p:spTree>
    <p:extLst>
      <p:ext uri="{BB962C8B-B14F-4D97-AF65-F5344CB8AC3E}">
        <p14:creationId xmlns:p14="http://schemas.microsoft.com/office/powerpoint/2010/main" val="33542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740" y="33265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Bilan financier</a:t>
            </a:r>
            <a:r>
              <a:rPr lang="fr-FR" dirty="0"/>
              <a:t> </a:t>
            </a:r>
            <a:r>
              <a:rPr lang="fr-FR" sz="3100" dirty="0" smtClean="0"/>
              <a:t>(2)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sz="4800" b="1" dirty="0" err="1" smtClean="0">
                <a:solidFill>
                  <a:srgbClr val="FF0000"/>
                </a:solidFill>
              </a:rPr>
              <a:t>Chantenotes</a:t>
            </a:r>
            <a:r>
              <a:rPr lang="fr-FR" sz="4800" b="1" dirty="0" smtClean="0"/>
              <a:t>: </a:t>
            </a:r>
            <a:r>
              <a:rPr lang="fr-FR" sz="4800" dirty="0" smtClean="0"/>
              <a:t>-39,90€</a:t>
            </a:r>
            <a:endParaRPr lang="fr-FR" sz="4800" dirty="0" smtClean="0">
              <a:solidFill>
                <a:srgbClr val="FF0000"/>
              </a:solidFill>
            </a:endParaRPr>
          </a:p>
          <a:p>
            <a:r>
              <a:rPr lang="fr-FR" sz="4800" b="1" dirty="0" err="1" smtClean="0">
                <a:solidFill>
                  <a:srgbClr val="00B050"/>
                </a:solidFill>
              </a:rPr>
              <a:t>Elastik’Gym</a:t>
            </a:r>
            <a:r>
              <a:rPr lang="fr-FR" sz="4800" dirty="0" smtClean="0">
                <a:solidFill>
                  <a:srgbClr val="00B050"/>
                </a:solidFill>
              </a:rPr>
              <a:t>: +125,82€</a:t>
            </a:r>
          </a:p>
          <a:p>
            <a:r>
              <a:rPr lang="fr-FR" sz="4800" b="1" dirty="0" smtClean="0">
                <a:solidFill>
                  <a:srgbClr val="FFC000"/>
                </a:solidFill>
              </a:rPr>
              <a:t>Evasion: </a:t>
            </a:r>
            <a:r>
              <a:rPr lang="fr-FR" sz="4800" dirty="0" smtClean="0">
                <a:solidFill>
                  <a:srgbClr val="FFC000"/>
                </a:solidFill>
              </a:rPr>
              <a:t>-84,54€</a:t>
            </a:r>
          </a:p>
          <a:p>
            <a:r>
              <a:rPr lang="fr-FR" sz="4800" b="1" dirty="0" smtClean="0">
                <a:solidFill>
                  <a:srgbClr val="00B0F0"/>
                </a:solidFill>
              </a:rPr>
              <a:t>Divers: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dirty="0">
                <a:solidFill>
                  <a:srgbClr val="00B0F0"/>
                </a:solidFill>
              </a:rPr>
              <a:t>un exercice </a:t>
            </a:r>
            <a:r>
              <a:rPr lang="fr-FR" sz="4800" dirty="0" smtClean="0">
                <a:solidFill>
                  <a:srgbClr val="00B0F0"/>
                </a:solidFill>
              </a:rPr>
              <a:t>positif grâce à la soirée de l’Envol++, la fête de la musique , le printemps des arts, soit près de 80% de l’excédent</a:t>
            </a:r>
          </a:p>
          <a:p>
            <a:endParaRPr lang="fr-FR" sz="48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FR" sz="4800" dirty="0" smtClean="0">
                <a:solidFill>
                  <a:srgbClr val="FFC000"/>
                </a:solidFill>
              </a:rPr>
              <a:t>      </a:t>
            </a:r>
            <a:r>
              <a:rPr lang="fr-FR" sz="4800" u="sng" dirty="0" smtClean="0"/>
              <a:t>Au </a:t>
            </a:r>
            <a:r>
              <a:rPr lang="fr-FR" sz="4800" u="sng" dirty="0"/>
              <a:t>total, un </a:t>
            </a:r>
            <a:r>
              <a:rPr lang="fr-FR" sz="4800" u="sng" dirty="0" smtClean="0"/>
              <a:t>excédent à 1744,45€</a:t>
            </a:r>
            <a:endParaRPr lang="fr-FR" sz="2000" dirty="0" smtClean="0">
              <a:solidFill>
                <a:srgbClr val="FFC000"/>
              </a:solidFill>
            </a:endParaRPr>
          </a:p>
          <a:p>
            <a:endParaRPr lang="fr-FR" sz="2000" dirty="0">
              <a:solidFill>
                <a:srgbClr val="FFC000"/>
              </a:solidFill>
            </a:endParaRPr>
          </a:p>
          <a:p>
            <a:pPr marL="36576" indent="0">
              <a:buNone/>
            </a:pPr>
            <a:endParaRPr lang="fr-FR" sz="2800" u="sng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CHANTENOTES</a:t>
            </a:r>
            <a:r>
              <a:rPr lang="fr-FR" dirty="0" smtClean="0"/>
              <a:t>: </a:t>
            </a:r>
            <a:r>
              <a:rPr lang="fr-FR" sz="2700" dirty="0" smtClean="0"/>
              <a:t>12 </a:t>
            </a:r>
            <a:r>
              <a:rPr lang="fr-FR" sz="1600" dirty="0" smtClean="0"/>
              <a:t>adhérents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484784"/>
            <a:ext cx="7467600" cy="4525963"/>
          </a:xfrm>
        </p:spPr>
        <p:txBody>
          <a:bodyPr>
            <a:normAutofit/>
          </a:bodyPr>
          <a:lstStyle/>
          <a:p>
            <a:endParaRPr lang="fr-FR" sz="2400" dirty="0" smtClean="0"/>
          </a:p>
          <a:p>
            <a:r>
              <a:rPr lang="fr-FR" sz="1600" b="1" u="sng" dirty="0" smtClean="0"/>
              <a:t>A l’AG 2017: </a:t>
            </a:r>
            <a:r>
              <a:rPr lang="fr-FR" sz="1600" dirty="0" smtClean="0"/>
              <a:t>décision de continuer avec Alain, un jeudi/2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dirty="0" smtClean="0"/>
              <a:t>Aujourd’hui, Alain demande des chanteurs!!</a:t>
            </a:r>
          </a:p>
          <a:p>
            <a:endParaRPr lang="fr-FR" sz="1600" dirty="0"/>
          </a:p>
          <a:p>
            <a:r>
              <a:rPr lang="fr-FR" sz="1600" dirty="0" smtClean="0"/>
              <a:t>Reprise le 4/10 de 16 à 17 h , un jeudi sur 2</a:t>
            </a: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2" y="3573016"/>
            <a:ext cx="7092280" cy="35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 Club</a:t>
            </a:r>
            <a:r>
              <a:rPr lang="fr-FR" dirty="0" smtClean="0"/>
              <a:t>:</a:t>
            </a:r>
            <a:r>
              <a:rPr lang="fr-FR" sz="2400" dirty="0" smtClean="0"/>
              <a:t>18 adhérents. </a:t>
            </a:r>
            <a:r>
              <a:rPr lang="fr-FR" sz="1600" dirty="0" smtClean="0"/>
              <a:t>reprise </a:t>
            </a:r>
            <a:r>
              <a:rPr lang="fr-FR" sz="1600" dirty="0" smtClean="0"/>
              <a:t>le 11/10, un jeudi /2 en alternance avec la chorale</a:t>
            </a:r>
            <a:endParaRPr lang="fr-FR" sz="1600" dirty="0"/>
          </a:p>
        </p:txBody>
      </p:sp>
      <p:pic>
        <p:nvPicPr>
          <p:cNvPr id="4" name="Espace réservé du contenu 3" descr="DSC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2241" y="2052638"/>
            <a:ext cx="5601643" cy="4195762"/>
          </a:xfrm>
        </p:spPr>
      </p:pic>
    </p:spTree>
    <p:extLst>
      <p:ext uri="{BB962C8B-B14F-4D97-AF65-F5344CB8AC3E}">
        <p14:creationId xmlns:p14="http://schemas.microsoft.com/office/powerpoint/2010/main" val="30986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ELASTIK-GYM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sz="2400" dirty="0" smtClean="0"/>
              <a:t>25 </a:t>
            </a:r>
            <a:r>
              <a:rPr lang="fr-FR" sz="2200" dirty="0" smtClean="0"/>
              <a:t>adhérents , de nouveaux outils et une prof super mais…</a:t>
            </a:r>
            <a:endParaRPr lang="fr-FR" sz="22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2052638"/>
            <a:ext cx="5594349" cy="4195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03303" y="476672"/>
            <a:ext cx="7055380" cy="1400530"/>
          </a:xfrm>
        </p:spPr>
        <p:txBody>
          <a:bodyPr>
            <a:normAutofit/>
          </a:bodyPr>
          <a:lstStyle/>
          <a:p>
            <a:r>
              <a:rPr lang="fr-FR" b="1" dirty="0" smtClean="0"/>
              <a:t>ELASTIK-GYM </a:t>
            </a:r>
            <a:r>
              <a:rPr lang="fr-FR" sz="2400" dirty="0" smtClean="0"/>
              <a:t>essaye </a:t>
            </a:r>
            <a:r>
              <a:rPr lang="fr-FR" sz="2700" dirty="0" smtClean="0"/>
              <a:t>en fin d’année la </a:t>
            </a:r>
            <a:r>
              <a:rPr lang="fr-FR" sz="2700" dirty="0" smtClean="0"/>
              <a:t>danse-country…</a:t>
            </a:r>
            <a:r>
              <a:rPr lang="fr-FR" sz="1800" dirty="0" smtClean="0"/>
              <a:t>film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43" y="2053633"/>
            <a:ext cx="5349240" cy="4193771"/>
          </a:xfrm>
        </p:spPr>
      </p:pic>
    </p:spTree>
    <p:extLst>
      <p:ext uri="{BB962C8B-B14F-4D97-AF65-F5344CB8AC3E}">
        <p14:creationId xmlns:p14="http://schemas.microsoft.com/office/powerpoint/2010/main" val="41155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ELASTIK-GYM: </a:t>
            </a:r>
            <a:r>
              <a:rPr lang="fr-FR" sz="3100" dirty="0" smtClean="0"/>
              <a:t>fin d’année, sportifs et tristes</a:t>
            </a:r>
            <a:endParaRPr lang="fr-FR" sz="16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</a:t>
            </a:r>
            <a:r>
              <a:rPr lang="fr-FR" dirty="0" smtClean="0"/>
              <a:t> la recherche</a:t>
            </a:r>
            <a:endParaRPr lang="fr-FR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212976"/>
            <a:ext cx="3675016" cy="2736460"/>
          </a:xfrm>
        </p:spPr>
      </p:pic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Une vingtaine de coups de fil pour trouver un </a:t>
            </a:r>
            <a:r>
              <a:rPr lang="fr-FR" dirty="0" smtClean="0"/>
              <a:t>prof et …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87" y="3068960"/>
            <a:ext cx="4398503" cy="2520280"/>
          </a:xfrm>
        </p:spPr>
      </p:pic>
    </p:spTree>
    <p:extLst>
      <p:ext uri="{BB962C8B-B14F-4D97-AF65-F5344CB8AC3E}">
        <p14:creationId xmlns:p14="http://schemas.microsoft.com/office/powerpoint/2010/main" val="12417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441</TotalTime>
  <Words>659</Words>
  <Application>Microsoft Office PowerPoint</Application>
  <PresentationFormat>Affichage à l'écran (4:3)</PresentationFormat>
  <Paragraphs>138</Paragraphs>
  <Slides>27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Wingdings</vt:lpstr>
      <vt:lpstr>Wingdings 3</vt:lpstr>
      <vt:lpstr>Ion</vt:lpstr>
      <vt:lpstr>Acrobat Document</vt:lpstr>
      <vt:lpstr>                     L’Envol</vt:lpstr>
      <vt:lpstr>Ordre du Jour</vt:lpstr>
      <vt:lpstr>Bilan financier (CG)</vt:lpstr>
      <vt:lpstr>Bilan financier (2)  </vt:lpstr>
      <vt:lpstr>CHANTENOTES: 12 adhérents</vt:lpstr>
      <vt:lpstr>Le Club:18 adhérents. reprise le 11/10, un jeudi /2 en alternance avec la chorale</vt:lpstr>
      <vt:lpstr>ELASTIK-GYM:  25 adhérents , de nouveaux outils et une prof super mais…</vt:lpstr>
      <vt:lpstr>ELASTIK-GYM essaye en fin d’année la danse-country…film</vt:lpstr>
      <vt:lpstr>ELASTIK-GYM: fin d’année, sportifs et tristes</vt:lpstr>
      <vt:lpstr>EVASION de 5 à 84 ans: 24 adhérents + des occasionnels à participation + des enfants… Une année bien pleine mais des interrogations!!</vt:lpstr>
      <vt:lpstr>Evasion en images: Santiano , et merci René et Colette</vt:lpstr>
      <vt:lpstr>  </vt:lpstr>
      <vt:lpstr>Evasion à Trévoux et Romanèche-Thorins</vt:lpstr>
      <vt:lpstr>Evasion: pour les enfants et les parents ,  à St E tienne-du-Bois, mais…                 </vt:lpstr>
      <vt:lpstr>Evasion: entreprise Carrara, magique </vt:lpstr>
      <vt:lpstr>Evasion: cours… et dégustation+++++</vt:lpstr>
      <vt:lpstr>Evasion : Carnaval???</vt:lpstr>
      <vt:lpstr>Evasion: Génissiat , la CNR recrute</vt:lpstr>
      <vt:lpstr>Evasion: au palais de justice</vt:lpstr>
      <vt:lpstr>et aussi:</vt:lpstr>
      <vt:lpstr>Soirée de l’Envol: Trio Brassens et le Big Band de Viriat</vt:lpstr>
      <vt:lpstr>Fête de la musique avec Verjon</vt:lpstr>
      <vt:lpstr>Les prévisions 2018-2019: activités et budget</vt:lpstr>
      <vt:lpstr>Merci</vt:lpstr>
      <vt:lpstr>EVASION 2018-2019: pré-programme</vt:lpstr>
      <vt:lpstr>Et des propositions…pour 2019.2020</vt:lpstr>
      <vt:lpstr>            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L’Envol</dc:title>
  <dc:creator>Utilisateur</dc:creator>
  <cp:lastModifiedBy>Utilisateur</cp:lastModifiedBy>
  <cp:revision>71</cp:revision>
  <dcterms:created xsi:type="dcterms:W3CDTF">2016-09-23T16:11:43Z</dcterms:created>
  <dcterms:modified xsi:type="dcterms:W3CDTF">2018-09-10T14:22:24Z</dcterms:modified>
</cp:coreProperties>
</file>